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saveSubsetFonts="1">
  <p:sldMasterIdLst>
    <p:sldMasterId id="2147483744" r:id="rId1"/>
  </p:sldMasterIdLst>
  <p:notesMasterIdLst>
    <p:notesMasterId r:id="rId107"/>
  </p:notesMasterIdLst>
  <p:sldIdLst>
    <p:sldId id="257" r:id="rId2"/>
    <p:sldId id="269" r:id="rId3"/>
    <p:sldId id="270" r:id="rId4"/>
    <p:sldId id="321" r:id="rId5"/>
    <p:sldId id="315" r:id="rId6"/>
    <p:sldId id="470" r:id="rId7"/>
    <p:sldId id="325" r:id="rId8"/>
    <p:sldId id="471" r:id="rId9"/>
    <p:sldId id="472" r:id="rId10"/>
    <p:sldId id="473" r:id="rId11"/>
    <p:sldId id="474" r:id="rId12"/>
    <p:sldId id="401" r:id="rId13"/>
    <p:sldId id="440" r:id="rId14"/>
    <p:sldId id="481" r:id="rId15"/>
    <p:sldId id="421" r:id="rId16"/>
    <p:sldId id="349" r:id="rId17"/>
    <p:sldId id="477" r:id="rId18"/>
    <p:sldId id="350" r:id="rId19"/>
    <p:sldId id="351" r:id="rId20"/>
    <p:sldId id="464" r:id="rId21"/>
    <p:sldId id="352" r:id="rId22"/>
    <p:sldId id="480" r:id="rId23"/>
    <p:sldId id="353" r:id="rId24"/>
    <p:sldId id="354" r:id="rId25"/>
    <p:sldId id="436" r:id="rId26"/>
    <p:sldId id="358" r:id="rId27"/>
    <p:sldId id="313" r:id="rId28"/>
    <p:sldId id="312" r:id="rId29"/>
    <p:sldId id="484" r:id="rId30"/>
    <p:sldId id="399" r:id="rId31"/>
    <p:sldId id="288" r:id="rId32"/>
    <p:sldId id="359" r:id="rId33"/>
    <p:sldId id="434" r:id="rId34"/>
    <p:sldId id="365" r:id="rId35"/>
    <p:sldId id="469" r:id="rId36"/>
    <p:sldId id="318" r:id="rId37"/>
    <p:sldId id="369" r:id="rId38"/>
    <p:sldId id="478" r:id="rId39"/>
    <p:sldId id="311" r:id="rId40"/>
    <p:sldId id="306" r:id="rId41"/>
    <p:sldId id="425" r:id="rId42"/>
    <p:sldId id="307" r:id="rId43"/>
    <p:sldId id="308" r:id="rId44"/>
    <p:sldId id="309" r:id="rId45"/>
    <p:sldId id="479" r:id="rId46"/>
    <p:sldId id="289" r:id="rId47"/>
    <p:sldId id="419" r:id="rId48"/>
    <p:sldId id="397" r:id="rId49"/>
    <p:sldId id="378" r:id="rId50"/>
    <p:sldId id="465" r:id="rId51"/>
    <p:sldId id="379" r:id="rId52"/>
    <p:sldId id="380" r:id="rId53"/>
    <p:sldId id="381" r:id="rId54"/>
    <p:sldId id="382" r:id="rId55"/>
    <p:sldId id="386" r:id="rId56"/>
    <p:sldId id="394" r:id="rId57"/>
    <p:sldId id="396" r:id="rId58"/>
    <p:sldId id="482" r:id="rId59"/>
    <p:sldId id="410" r:id="rId60"/>
    <p:sldId id="466" r:id="rId61"/>
    <p:sldId id="467" r:id="rId62"/>
    <p:sldId id="468" r:id="rId63"/>
    <p:sldId id="415" r:id="rId64"/>
    <p:sldId id="412" r:id="rId65"/>
    <p:sldId id="475" r:id="rId66"/>
    <p:sldId id="267" r:id="rId67"/>
    <p:sldId id="264" r:id="rId68"/>
    <p:sldId id="266" r:id="rId69"/>
    <p:sldId id="451" r:id="rId70"/>
    <p:sldId id="450" r:id="rId71"/>
    <p:sldId id="327" r:id="rId72"/>
    <p:sldId id="329" r:id="rId73"/>
    <p:sldId id="360" r:id="rId74"/>
    <p:sldId id="361" r:id="rId75"/>
    <p:sldId id="454" r:id="rId76"/>
    <p:sldId id="458" r:id="rId77"/>
    <p:sldId id="456" r:id="rId78"/>
    <p:sldId id="457" r:id="rId79"/>
    <p:sldId id="483" r:id="rId80"/>
    <p:sldId id="304" r:id="rId81"/>
    <p:sldId id="305" r:id="rId82"/>
    <p:sldId id="448" r:id="rId83"/>
    <p:sldId id="446" r:id="rId84"/>
    <p:sldId id="447" r:id="rId85"/>
    <p:sldId id="449" r:id="rId86"/>
    <p:sldId id="297" r:id="rId87"/>
    <p:sldId id="299" r:id="rId88"/>
    <p:sldId id="314" r:id="rId89"/>
    <p:sldId id="442" r:id="rId90"/>
    <p:sldId id="333" r:id="rId91"/>
    <p:sldId id="335" r:id="rId92"/>
    <p:sldId id="445" r:id="rId93"/>
    <p:sldId id="443" r:id="rId94"/>
    <p:sldId id="444" r:id="rId95"/>
    <p:sldId id="453" r:id="rId96"/>
    <p:sldId id="441" r:id="rId97"/>
    <p:sldId id="429" r:id="rId98"/>
    <p:sldId id="428" r:id="rId99"/>
    <p:sldId id="409" r:id="rId100"/>
    <p:sldId id="459" r:id="rId101"/>
    <p:sldId id="460" r:id="rId102"/>
    <p:sldId id="461" r:id="rId103"/>
    <p:sldId id="432" r:id="rId104"/>
    <p:sldId id="476" r:id="rId105"/>
    <p:sldId id="463" r:id="rId10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366" autoAdjust="0"/>
  </p:normalViewPr>
  <p:slideViewPr>
    <p:cSldViewPr>
      <p:cViewPr varScale="1">
        <p:scale>
          <a:sx n="62" d="100"/>
          <a:sy n="62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EEEEF-7017-4ED7-ABE2-93FECFD0E5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ED12D-44F8-4EBC-BFEF-C73BE0C20DD6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При сжигании топлива используется  кислород из атмосферы  </a:t>
          </a:r>
          <a:endParaRPr lang="ru-RU" sz="1800" dirty="0"/>
        </a:p>
      </dgm:t>
    </dgm:pt>
    <dgm:pt modelId="{FF796EA7-540A-4A40-9498-12637CD2B594}" type="parTrans" cxnId="{8FB21920-3455-4CF4-A5CA-E7DA3E8A6345}">
      <dgm:prSet/>
      <dgm:spPr/>
      <dgm:t>
        <a:bodyPr/>
        <a:lstStyle/>
        <a:p>
          <a:endParaRPr lang="ru-RU"/>
        </a:p>
      </dgm:t>
    </dgm:pt>
    <dgm:pt modelId="{B9CEEF92-9A40-4F8C-B195-348C4F9FCBD3}" type="sibTrans" cxnId="{8FB21920-3455-4CF4-A5CA-E7DA3E8A6345}">
      <dgm:prSet/>
      <dgm:spPr/>
      <dgm:t>
        <a:bodyPr/>
        <a:lstStyle/>
        <a:p>
          <a:endParaRPr lang="ru-RU"/>
        </a:p>
      </dgm:t>
    </dgm:pt>
    <dgm:pt modelId="{4D51B111-E472-4A13-B32B-2EDEFEABD9C9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Содержание кислорода в воздухе уменьшается</a:t>
          </a:r>
          <a:endParaRPr lang="ru-RU" sz="1800" dirty="0"/>
        </a:p>
      </dgm:t>
    </dgm:pt>
    <dgm:pt modelId="{E9F36E0B-696A-4BE3-A2A8-E436586444CC}" type="parTrans" cxnId="{CE09B95A-F0F4-4D88-BC2E-C43E1863B9A0}">
      <dgm:prSet/>
      <dgm:spPr/>
      <dgm:t>
        <a:bodyPr/>
        <a:lstStyle/>
        <a:p>
          <a:endParaRPr lang="ru-RU"/>
        </a:p>
      </dgm:t>
    </dgm:pt>
    <dgm:pt modelId="{DE6579CE-EE32-4E6B-BE5A-6B5F7867EE01}" type="sibTrans" cxnId="{CE09B95A-F0F4-4D88-BC2E-C43E1863B9A0}">
      <dgm:prSet/>
      <dgm:spPr/>
      <dgm:t>
        <a:bodyPr/>
        <a:lstStyle/>
        <a:p>
          <a:endParaRPr lang="ru-RU"/>
        </a:p>
      </dgm:t>
    </dgm:pt>
    <dgm:pt modelId="{9101B488-91EE-4FD4-B727-BCA41AE0E94F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/>
            <a:t>Состав атмосферы изменяется</a:t>
          </a:r>
          <a:endParaRPr lang="ru-RU" sz="1800" b="1" dirty="0"/>
        </a:p>
      </dgm:t>
    </dgm:pt>
    <dgm:pt modelId="{D7C2FB3D-DDFE-4D4B-B5A5-FE7BFB65D43C}" type="parTrans" cxnId="{BE6834B8-3275-4E9E-A0D4-5E7F8152A612}">
      <dgm:prSet/>
      <dgm:spPr/>
      <dgm:t>
        <a:bodyPr/>
        <a:lstStyle/>
        <a:p>
          <a:endParaRPr lang="ru-RU"/>
        </a:p>
      </dgm:t>
    </dgm:pt>
    <dgm:pt modelId="{5216EF3A-E75D-4993-8DF9-D60941299774}" type="sibTrans" cxnId="{BE6834B8-3275-4E9E-A0D4-5E7F8152A612}">
      <dgm:prSet/>
      <dgm:spPr/>
      <dgm:t>
        <a:bodyPr/>
        <a:lstStyle/>
        <a:p>
          <a:endParaRPr lang="ru-RU"/>
        </a:p>
      </dgm:t>
    </dgm:pt>
    <dgm:pt modelId="{E2C96D21-E5F5-4FE4-982A-89E3DBCA5DF7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Сжигание топлива сопровождается  выделением углекислого газа</a:t>
          </a:r>
          <a:endParaRPr lang="ru-RU" sz="1800" dirty="0"/>
        </a:p>
      </dgm:t>
    </dgm:pt>
    <dgm:pt modelId="{20ED9998-E64F-4E64-914F-6DCD9126ED8E}" type="parTrans" cxnId="{098ED3F7-80A8-4641-82CE-7D8C7E346D5F}">
      <dgm:prSet/>
      <dgm:spPr/>
      <dgm:t>
        <a:bodyPr/>
        <a:lstStyle/>
        <a:p>
          <a:endParaRPr lang="ru-RU"/>
        </a:p>
      </dgm:t>
    </dgm:pt>
    <dgm:pt modelId="{1FE8AB8C-42A1-4971-944A-856CC7E240A1}" type="sibTrans" cxnId="{098ED3F7-80A8-4641-82CE-7D8C7E346D5F}">
      <dgm:prSet/>
      <dgm:spPr/>
      <dgm:t>
        <a:bodyPr/>
        <a:lstStyle/>
        <a:p>
          <a:endParaRPr lang="ru-RU"/>
        </a:p>
      </dgm:t>
    </dgm:pt>
    <dgm:pt modelId="{6DF2AA44-0E42-47E3-B152-CEAFC575867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Увеличивается концентрация газа в атмосфере</a:t>
          </a:r>
          <a:endParaRPr lang="ru-RU" sz="1800" dirty="0"/>
        </a:p>
      </dgm:t>
    </dgm:pt>
    <dgm:pt modelId="{CF5572D1-385E-4DF2-A4F8-E79E945AC44E}" type="parTrans" cxnId="{15F0F892-4F4B-4473-A04D-AC6CA85EA549}">
      <dgm:prSet/>
      <dgm:spPr/>
      <dgm:t>
        <a:bodyPr/>
        <a:lstStyle/>
        <a:p>
          <a:endParaRPr lang="ru-RU"/>
        </a:p>
      </dgm:t>
    </dgm:pt>
    <dgm:pt modelId="{A507895A-D6E7-436B-A0D8-43406FCE327D}" type="sibTrans" cxnId="{15F0F892-4F4B-4473-A04D-AC6CA85EA549}">
      <dgm:prSet/>
      <dgm:spPr/>
      <dgm:t>
        <a:bodyPr/>
        <a:lstStyle/>
        <a:p>
          <a:endParaRPr lang="ru-RU"/>
        </a:p>
      </dgm:t>
    </dgm:pt>
    <dgm:pt modelId="{A7FB4EA6-F9D8-402B-9684-D8CBE2AF4BE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/>
            <a:t>Парниковый эффект</a:t>
          </a:r>
          <a:endParaRPr lang="ru-RU" sz="1800" b="1" dirty="0"/>
        </a:p>
      </dgm:t>
    </dgm:pt>
    <dgm:pt modelId="{866955CE-CA6F-46C8-8873-8478B593F552}" type="parTrans" cxnId="{4CA3F358-7E1A-4CBE-998A-99FEF55034BA}">
      <dgm:prSet/>
      <dgm:spPr/>
      <dgm:t>
        <a:bodyPr/>
        <a:lstStyle/>
        <a:p>
          <a:endParaRPr lang="ru-RU"/>
        </a:p>
      </dgm:t>
    </dgm:pt>
    <dgm:pt modelId="{280FB2C1-C922-4D6E-8130-C4CFA6D3647E}" type="sibTrans" cxnId="{4CA3F358-7E1A-4CBE-998A-99FEF55034BA}">
      <dgm:prSet/>
      <dgm:spPr/>
      <dgm:t>
        <a:bodyPr/>
        <a:lstStyle/>
        <a:p>
          <a:endParaRPr lang="ru-RU"/>
        </a:p>
      </dgm:t>
    </dgm:pt>
    <dgm:pt modelId="{013675B2-D7D9-4A9A-A443-4C33BA42E450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При сжигании угля и нефти выделяются азотные и серные соединения </a:t>
          </a:r>
          <a:endParaRPr lang="ru-RU" sz="1800" dirty="0"/>
        </a:p>
      </dgm:t>
    </dgm:pt>
    <dgm:pt modelId="{D5D0118A-781F-4EC5-9896-4B09B35C2195}" type="parTrans" cxnId="{AA047D9C-26BB-4B99-A91F-AF58C37AC600}">
      <dgm:prSet/>
      <dgm:spPr/>
      <dgm:t>
        <a:bodyPr/>
        <a:lstStyle/>
        <a:p>
          <a:endParaRPr lang="ru-RU"/>
        </a:p>
      </dgm:t>
    </dgm:pt>
    <dgm:pt modelId="{A444236D-88EA-4FFE-B944-3D0B61986B09}" type="sibTrans" cxnId="{AA047D9C-26BB-4B99-A91F-AF58C37AC600}">
      <dgm:prSet/>
      <dgm:spPr/>
      <dgm:t>
        <a:bodyPr/>
        <a:lstStyle/>
        <a:p>
          <a:endParaRPr lang="ru-RU"/>
        </a:p>
      </dgm:t>
    </dgm:pt>
    <dgm:pt modelId="{C3254612-35DA-4FC7-AFCA-02F33B590C4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Соединения вредны для  здоровья человека</a:t>
          </a:r>
          <a:endParaRPr lang="ru-RU" sz="1800" dirty="0"/>
        </a:p>
      </dgm:t>
    </dgm:pt>
    <dgm:pt modelId="{52BF859D-56A9-4914-A83B-9538F3020CDD}" type="parTrans" cxnId="{4075AFB2-A22E-4D73-92E2-4253D500306F}">
      <dgm:prSet/>
      <dgm:spPr/>
      <dgm:t>
        <a:bodyPr/>
        <a:lstStyle/>
        <a:p>
          <a:endParaRPr lang="ru-RU"/>
        </a:p>
      </dgm:t>
    </dgm:pt>
    <dgm:pt modelId="{A5243236-DA79-46E9-89A3-8E3AB0AB76D1}" type="sibTrans" cxnId="{4075AFB2-A22E-4D73-92E2-4253D500306F}">
      <dgm:prSet/>
      <dgm:spPr/>
      <dgm:t>
        <a:bodyPr/>
        <a:lstStyle/>
        <a:p>
          <a:endParaRPr lang="ru-RU"/>
        </a:p>
      </dgm:t>
    </dgm:pt>
    <dgm:pt modelId="{920C98C7-660E-4AAE-B7FE-0AAD34AFFC81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/>
            <a:t>Состав атмосферы изменяется</a:t>
          </a:r>
          <a:endParaRPr lang="ru-RU" sz="1800" b="1" dirty="0"/>
        </a:p>
      </dgm:t>
    </dgm:pt>
    <dgm:pt modelId="{8385E4C0-AC15-409C-982D-4B88A3D287A3}" type="parTrans" cxnId="{3C9D5CD8-9845-4853-8AEC-66C1C50C55CD}">
      <dgm:prSet/>
      <dgm:spPr/>
      <dgm:t>
        <a:bodyPr/>
        <a:lstStyle/>
        <a:p>
          <a:endParaRPr lang="ru-RU"/>
        </a:p>
      </dgm:t>
    </dgm:pt>
    <dgm:pt modelId="{11CD302D-D23B-4857-BA53-3720A22692D3}" type="sibTrans" cxnId="{3C9D5CD8-9845-4853-8AEC-66C1C50C55CD}">
      <dgm:prSet/>
      <dgm:spPr/>
      <dgm:t>
        <a:bodyPr/>
        <a:lstStyle/>
        <a:p>
          <a:endParaRPr lang="ru-RU"/>
        </a:p>
      </dgm:t>
    </dgm:pt>
    <dgm:pt modelId="{BCC299CE-DBE0-4853-A418-244C9204D3B1}" type="pres">
      <dgm:prSet presAssocID="{DC8EEEEF-7017-4ED7-ABE2-93FECFD0E53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1F7711-CAFF-4450-8AB6-5A8607388EC6}" type="pres">
      <dgm:prSet presAssocID="{F0DED12D-44F8-4EBC-BFEF-C73BE0C20DD6}" presName="horFlow" presStyleCnt="0"/>
      <dgm:spPr/>
    </dgm:pt>
    <dgm:pt modelId="{F5C71732-F9C2-49D4-AC6E-7FCFED5C0754}" type="pres">
      <dgm:prSet presAssocID="{F0DED12D-44F8-4EBC-BFEF-C73BE0C20DD6}" presName="bigChev" presStyleLbl="node1" presStyleIdx="0" presStyleCnt="3" custScaleX="135455" custScaleY="161503"/>
      <dgm:spPr/>
      <dgm:t>
        <a:bodyPr/>
        <a:lstStyle/>
        <a:p>
          <a:endParaRPr lang="ru-RU"/>
        </a:p>
      </dgm:t>
    </dgm:pt>
    <dgm:pt modelId="{A5694B3F-4182-41AF-AB24-C85C3C5CF6C2}" type="pres">
      <dgm:prSet presAssocID="{E9F36E0B-696A-4BE3-A2A8-E436586444CC}" presName="parTrans" presStyleCnt="0"/>
      <dgm:spPr/>
    </dgm:pt>
    <dgm:pt modelId="{368B66BB-78FD-44A6-923D-F71B42C67823}" type="pres">
      <dgm:prSet presAssocID="{4D51B111-E472-4A13-B32B-2EDEFEABD9C9}" presName="node" presStyleLbl="alignAccFollowNode1" presStyleIdx="0" presStyleCnt="6" custScaleX="165728" custScaleY="203967" custLinFactNeighborX="-25453" custLinFactNeighborY="2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A51FA-3F2B-4126-8C24-11C80A0506BD}" type="pres">
      <dgm:prSet presAssocID="{DE6579CE-EE32-4E6B-BE5A-6B5F7867EE01}" presName="sibTrans" presStyleCnt="0"/>
      <dgm:spPr/>
    </dgm:pt>
    <dgm:pt modelId="{B1E22306-736F-4081-A3F5-877C4654C1EA}" type="pres">
      <dgm:prSet presAssocID="{9101B488-91EE-4FD4-B727-BCA41AE0E94F}" presName="node" presStyleLbl="alignAccFollowNode1" presStyleIdx="1" presStyleCnt="6" custScaleX="136497" custScaleY="123881" custLinFactX="401" custLinFactNeighborX="100000" custLinFactNeighborY="6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DDB00-A2DB-4AF4-B81A-5DB9B6235880}" type="pres">
      <dgm:prSet presAssocID="{F0DED12D-44F8-4EBC-BFEF-C73BE0C20DD6}" presName="vSp" presStyleCnt="0"/>
      <dgm:spPr/>
    </dgm:pt>
    <dgm:pt modelId="{4B278EE9-E915-48E3-A31C-45A9EF3920C8}" type="pres">
      <dgm:prSet presAssocID="{E2C96D21-E5F5-4FE4-982A-89E3DBCA5DF7}" presName="horFlow" presStyleCnt="0"/>
      <dgm:spPr/>
    </dgm:pt>
    <dgm:pt modelId="{681B6B09-0138-4462-9D7D-B760435D887A}" type="pres">
      <dgm:prSet presAssocID="{E2C96D21-E5F5-4FE4-982A-89E3DBCA5DF7}" presName="bigChev" presStyleLbl="node1" presStyleIdx="1" presStyleCnt="3" custScaleX="126868"/>
      <dgm:spPr/>
      <dgm:t>
        <a:bodyPr/>
        <a:lstStyle/>
        <a:p>
          <a:endParaRPr lang="ru-RU"/>
        </a:p>
      </dgm:t>
    </dgm:pt>
    <dgm:pt modelId="{704986EE-B2DF-4C01-B574-21F1E4319499}" type="pres">
      <dgm:prSet presAssocID="{CF5572D1-385E-4DF2-A4F8-E79E945AC44E}" presName="parTrans" presStyleCnt="0"/>
      <dgm:spPr/>
    </dgm:pt>
    <dgm:pt modelId="{72E98B10-4781-45DE-B4DC-CDC84A6F37AB}" type="pres">
      <dgm:prSet presAssocID="{6DF2AA44-0E42-47E3-B152-CEAFC5758670}" presName="node" presStyleLbl="alignAccFollowNode1" presStyleIdx="2" presStyleCnt="6" custScaleX="133878" custScaleY="11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F1FA-0B2D-40FF-9F40-3C72DE5B2DEF}" type="pres">
      <dgm:prSet presAssocID="{A507895A-D6E7-436B-A0D8-43406FCE327D}" presName="sibTrans" presStyleCnt="0"/>
      <dgm:spPr/>
    </dgm:pt>
    <dgm:pt modelId="{097D0485-1CEB-49F4-9611-A95D8BA3953B}" type="pres">
      <dgm:prSet presAssocID="{A7FB4EA6-F9D8-402B-9684-D8CBE2AF4BE5}" presName="node" presStyleLbl="alignAccFollowNode1" presStyleIdx="3" presStyleCnt="6" custScaleX="152839" custScaleY="137243" custLinFactX="12730" custLinFactNeighborX="100000" custLinFactNeighborY="-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99420-38C0-48EA-B940-094EC44E634F}" type="pres">
      <dgm:prSet presAssocID="{E2C96D21-E5F5-4FE4-982A-89E3DBCA5DF7}" presName="vSp" presStyleCnt="0"/>
      <dgm:spPr/>
    </dgm:pt>
    <dgm:pt modelId="{11CEE9CC-9450-424D-9519-4267D3A51743}" type="pres">
      <dgm:prSet presAssocID="{013675B2-D7D9-4A9A-A443-4C33BA42E450}" presName="horFlow" presStyleCnt="0"/>
      <dgm:spPr/>
    </dgm:pt>
    <dgm:pt modelId="{CE2D804E-824F-4302-9A4D-67ADA1911CB8}" type="pres">
      <dgm:prSet presAssocID="{013675B2-D7D9-4A9A-A443-4C33BA42E450}" presName="bigChev" presStyleLbl="node1" presStyleIdx="2" presStyleCnt="3" custScaleX="138088" custScaleY="156963"/>
      <dgm:spPr/>
      <dgm:t>
        <a:bodyPr/>
        <a:lstStyle/>
        <a:p>
          <a:endParaRPr lang="ru-RU"/>
        </a:p>
      </dgm:t>
    </dgm:pt>
    <dgm:pt modelId="{9C12AEC4-1B23-4054-8003-7EBCB7024158}" type="pres">
      <dgm:prSet presAssocID="{52BF859D-56A9-4914-A83B-9538F3020CDD}" presName="parTrans" presStyleCnt="0"/>
      <dgm:spPr/>
    </dgm:pt>
    <dgm:pt modelId="{23495F65-6456-4231-BA66-74CCB2A5E1FF}" type="pres">
      <dgm:prSet presAssocID="{C3254612-35DA-4FC7-AFCA-02F33B590C4E}" presName="node" presStyleLbl="alignAccFollowNode1" presStyleIdx="4" presStyleCnt="6" custScaleX="153537" custScaleY="157362" custLinFactNeighborX="42760" custLinFactNeighborY="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83551-9D2B-4493-857D-AF5FB31AEB57}" type="pres">
      <dgm:prSet presAssocID="{A5243236-DA79-46E9-89A3-8E3AB0AB76D1}" presName="sibTrans" presStyleCnt="0"/>
      <dgm:spPr/>
    </dgm:pt>
    <dgm:pt modelId="{70FF5EC6-F1F3-49AE-9AAE-A94F692121A8}" type="pres">
      <dgm:prSet presAssocID="{920C98C7-660E-4AAE-B7FE-0AAD34AFFC81}" presName="node" presStyleLbl="alignAccFollowNode1" presStyleIdx="5" presStyleCnt="6" custScaleX="137095" custLinFactX="70423" custLinFactNeighborX="100000" custLinFactNeighborY="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D570F-D957-4987-9CEE-D0D7AF480BD3}" type="presOf" srcId="{013675B2-D7D9-4A9A-A443-4C33BA42E450}" destId="{CE2D804E-824F-4302-9A4D-67ADA1911CB8}" srcOrd="0" destOrd="0" presId="urn:microsoft.com/office/officeart/2005/8/layout/lProcess3"/>
    <dgm:cxn modelId="{3C9D5CD8-9845-4853-8AEC-66C1C50C55CD}" srcId="{013675B2-D7D9-4A9A-A443-4C33BA42E450}" destId="{920C98C7-660E-4AAE-B7FE-0AAD34AFFC81}" srcOrd="1" destOrd="0" parTransId="{8385E4C0-AC15-409C-982D-4B88A3D287A3}" sibTransId="{11CD302D-D23B-4857-BA53-3720A22692D3}"/>
    <dgm:cxn modelId="{2C94784B-88DC-468F-9AD6-A6BEAC76EBB7}" type="presOf" srcId="{DC8EEEEF-7017-4ED7-ABE2-93FECFD0E53E}" destId="{BCC299CE-DBE0-4853-A418-244C9204D3B1}" srcOrd="0" destOrd="0" presId="urn:microsoft.com/office/officeart/2005/8/layout/lProcess3"/>
    <dgm:cxn modelId="{9D3F3E5C-4925-4607-8409-C5A736A2CEB7}" type="presOf" srcId="{6DF2AA44-0E42-47E3-B152-CEAFC5758670}" destId="{72E98B10-4781-45DE-B4DC-CDC84A6F37AB}" srcOrd="0" destOrd="0" presId="urn:microsoft.com/office/officeart/2005/8/layout/lProcess3"/>
    <dgm:cxn modelId="{098ED3F7-80A8-4641-82CE-7D8C7E346D5F}" srcId="{DC8EEEEF-7017-4ED7-ABE2-93FECFD0E53E}" destId="{E2C96D21-E5F5-4FE4-982A-89E3DBCA5DF7}" srcOrd="1" destOrd="0" parTransId="{20ED9998-E64F-4E64-914F-6DCD9126ED8E}" sibTransId="{1FE8AB8C-42A1-4971-944A-856CC7E240A1}"/>
    <dgm:cxn modelId="{4075AFB2-A22E-4D73-92E2-4253D500306F}" srcId="{013675B2-D7D9-4A9A-A443-4C33BA42E450}" destId="{C3254612-35DA-4FC7-AFCA-02F33B590C4E}" srcOrd="0" destOrd="0" parTransId="{52BF859D-56A9-4914-A83B-9538F3020CDD}" sibTransId="{A5243236-DA79-46E9-89A3-8E3AB0AB76D1}"/>
    <dgm:cxn modelId="{AA047D9C-26BB-4B99-A91F-AF58C37AC600}" srcId="{DC8EEEEF-7017-4ED7-ABE2-93FECFD0E53E}" destId="{013675B2-D7D9-4A9A-A443-4C33BA42E450}" srcOrd="2" destOrd="0" parTransId="{D5D0118A-781F-4EC5-9896-4B09B35C2195}" sibTransId="{A444236D-88EA-4FFE-B944-3D0B61986B09}"/>
    <dgm:cxn modelId="{B5B11E20-8170-48AE-A5D9-87A00468EDC9}" type="presOf" srcId="{9101B488-91EE-4FD4-B727-BCA41AE0E94F}" destId="{B1E22306-736F-4081-A3F5-877C4654C1EA}" srcOrd="0" destOrd="0" presId="urn:microsoft.com/office/officeart/2005/8/layout/lProcess3"/>
    <dgm:cxn modelId="{240B1990-7BED-45C4-AA78-A0C417CBA33E}" type="presOf" srcId="{C3254612-35DA-4FC7-AFCA-02F33B590C4E}" destId="{23495F65-6456-4231-BA66-74CCB2A5E1FF}" srcOrd="0" destOrd="0" presId="urn:microsoft.com/office/officeart/2005/8/layout/lProcess3"/>
    <dgm:cxn modelId="{0B4C9E5F-49E2-4402-9AEE-DB93CC047AF3}" type="presOf" srcId="{E2C96D21-E5F5-4FE4-982A-89E3DBCA5DF7}" destId="{681B6B09-0138-4462-9D7D-B760435D887A}" srcOrd="0" destOrd="0" presId="urn:microsoft.com/office/officeart/2005/8/layout/lProcess3"/>
    <dgm:cxn modelId="{15F0F892-4F4B-4473-A04D-AC6CA85EA549}" srcId="{E2C96D21-E5F5-4FE4-982A-89E3DBCA5DF7}" destId="{6DF2AA44-0E42-47E3-B152-CEAFC5758670}" srcOrd="0" destOrd="0" parTransId="{CF5572D1-385E-4DF2-A4F8-E79E945AC44E}" sibTransId="{A507895A-D6E7-436B-A0D8-43406FCE327D}"/>
    <dgm:cxn modelId="{A9678834-2422-4748-B4F5-D3B8BDA58104}" type="presOf" srcId="{920C98C7-660E-4AAE-B7FE-0AAD34AFFC81}" destId="{70FF5EC6-F1F3-49AE-9AAE-A94F692121A8}" srcOrd="0" destOrd="0" presId="urn:microsoft.com/office/officeart/2005/8/layout/lProcess3"/>
    <dgm:cxn modelId="{4CA3F358-7E1A-4CBE-998A-99FEF55034BA}" srcId="{E2C96D21-E5F5-4FE4-982A-89E3DBCA5DF7}" destId="{A7FB4EA6-F9D8-402B-9684-D8CBE2AF4BE5}" srcOrd="1" destOrd="0" parTransId="{866955CE-CA6F-46C8-8873-8478B593F552}" sibTransId="{280FB2C1-C922-4D6E-8130-C4CFA6D3647E}"/>
    <dgm:cxn modelId="{CE09B95A-F0F4-4D88-BC2E-C43E1863B9A0}" srcId="{F0DED12D-44F8-4EBC-BFEF-C73BE0C20DD6}" destId="{4D51B111-E472-4A13-B32B-2EDEFEABD9C9}" srcOrd="0" destOrd="0" parTransId="{E9F36E0B-696A-4BE3-A2A8-E436586444CC}" sibTransId="{DE6579CE-EE32-4E6B-BE5A-6B5F7867EE01}"/>
    <dgm:cxn modelId="{2EE0F51A-FEEC-4230-9DA5-7676D8891512}" type="presOf" srcId="{F0DED12D-44F8-4EBC-BFEF-C73BE0C20DD6}" destId="{F5C71732-F9C2-49D4-AC6E-7FCFED5C0754}" srcOrd="0" destOrd="0" presId="urn:microsoft.com/office/officeart/2005/8/layout/lProcess3"/>
    <dgm:cxn modelId="{95C06D96-B98A-49E5-83F8-EDBDAF9698FE}" type="presOf" srcId="{A7FB4EA6-F9D8-402B-9684-D8CBE2AF4BE5}" destId="{097D0485-1CEB-49F4-9611-A95D8BA3953B}" srcOrd="0" destOrd="0" presId="urn:microsoft.com/office/officeart/2005/8/layout/lProcess3"/>
    <dgm:cxn modelId="{8FB21920-3455-4CF4-A5CA-E7DA3E8A6345}" srcId="{DC8EEEEF-7017-4ED7-ABE2-93FECFD0E53E}" destId="{F0DED12D-44F8-4EBC-BFEF-C73BE0C20DD6}" srcOrd="0" destOrd="0" parTransId="{FF796EA7-540A-4A40-9498-12637CD2B594}" sibTransId="{B9CEEF92-9A40-4F8C-B195-348C4F9FCBD3}"/>
    <dgm:cxn modelId="{12F923FA-6C03-4A6D-A4F3-15EED02C67AC}" type="presOf" srcId="{4D51B111-E472-4A13-B32B-2EDEFEABD9C9}" destId="{368B66BB-78FD-44A6-923D-F71B42C67823}" srcOrd="0" destOrd="0" presId="urn:microsoft.com/office/officeart/2005/8/layout/lProcess3"/>
    <dgm:cxn modelId="{BE6834B8-3275-4E9E-A0D4-5E7F8152A612}" srcId="{F0DED12D-44F8-4EBC-BFEF-C73BE0C20DD6}" destId="{9101B488-91EE-4FD4-B727-BCA41AE0E94F}" srcOrd="1" destOrd="0" parTransId="{D7C2FB3D-DDFE-4D4B-B5A5-FE7BFB65D43C}" sibTransId="{5216EF3A-E75D-4993-8DF9-D60941299774}"/>
    <dgm:cxn modelId="{479C9624-0365-4838-A4F8-83F7018EE90F}" type="presParOf" srcId="{BCC299CE-DBE0-4853-A418-244C9204D3B1}" destId="{A11F7711-CAFF-4450-8AB6-5A8607388EC6}" srcOrd="0" destOrd="0" presId="urn:microsoft.com/office/officeart/2005/8/layout/lProcess3"/>
    <dgm:cxn modelId="{3405558A-67E8-4725-8E32-CF5F5FE55515}" type="presParOf" srcId="{A11F7711-CAFF-4450-8AB6-5A8607388EC6}" destId="{F5C71732-F9C2-49D4-AC6E-7FCFED5C0754}" srcOrd="0" destOrd="0" presId="urn:microsoft.com/office/officeart/2005/8/layout/lProcess3"/>
    <dgm:cxn modelId="{6F2A2F4D-B705-4900-94CA-E8FFFD883C08}" type="presParOf" srcId="{A11F7711-CAFF-4450-8AB6-5A8607388EC6}" destId="{A5694B3F-4182-41AF-AB24-C85C3C5CF6C2}" srcOrd="1" destOrd="0" presId="urn:microsoft.com/office/officeart/2005/8/layout/lProcess3"/>
    <dgm:cxn modelId="{0FCF4630-8A71-420C-8669-0FDD6358171E}" type="presParOf" srcId="{A11F7711-CAFF-4450-8AB6-5A8607388EC6}" destId="{368B66BB-78FD-44A6-923D-F71B42C67823}" srcOrd="2" destOrd="0" presId="urn:microsoft.com/office/officeart/2005/8/layout/lProcess3"/>
    <dgm:cxn modelId="{C4FCF486-F462-47C0-900E-5980FEBB00DD}" type="presParOf" srcId="{A11F7711-CAFF-4450-8AB6-5A8607388EC6}" destId="{D66A51FA-3F2B-4126-8C24-11C80A0506BD}" srcOrd="3" destOrd="0" presId="urn:microsoft.com/office/officeart/2005/8/layout/lProcess3"/>
    <dgm:cxn modelId="{93170724-42C1-42CD-A79B-462BB1AB7A3F}" type="presParOf" srcId="{A11F7711-CAFF-4450-8AB6-5A8607388EC6}" destId="{B1E22306-736F-4081-A3F5-877C4654C1EA}" srcOrd="4" destOrd="0" presId="urn:microsoft.com/office/officeart/2005/8/layout/lProcess3"/>
    <dgm:cxn modelId="{BB340482-D5D9-417E-961E-BBF4A1D72BD7}" type="presParOf" srcId="{BCC299CE-DBE0-4853-A418-244C9204D3B1}" destId="{F42DDB00-A2DB-4AF4-B81A-5DB9B6235880}" srcOrd="1" destOrd="0" presId="urn:microsoft.com/office/officeart/2005/8/layout/lProcess3"/>
    <dgm:cxn modelId="{3D58F583-4665-4384-B3F4-855B4ED52A0E}" type="presParOf" srcId="{BCC299CE-DBE0-4853-A418-244C9204D3B1}" destId="{4B278EE9-E915-48E3-A31C-45A9EF3920C8}" srcOrd="2" destOrd="0" presId="urn:microsoft.com/office/officeart/2005/8/layout/lProcess3"/>
    <dgm:cxn modelId="{93195097-238F-4FFD-9483-298372EC1B52}" type="presParOf" srcId="{4B278EE9-E915-48E3-A31C-45A9EF3920C8}" destId="{681B6B09-0138-4462-9D7D-B760435D887A}" srcOrd="0" destOrd="0" presId="urn:microsoft.com/office/officeart/2005/8/layout/lProcess3"/>
    <dgm:cxn modelId="{6B27452A-0932-4DDC-B3E5-7E2D6D8CD3D4}" type="presParOf" srcId="{4B278EE9-E915-48E3-A31C-45A9EF3920C8}" destId="{704986EE-B2DF-4C01-B574-21F1E4319499}" srcOrd="1" destOrd="0" presId="urn:microsoft.com/office/officeart/2005/8/layout/lProcess3"/>
    <dgm:cxn modelId="{2F709F82-4202-44AC-A183-8534689CE51F}" type="presParOf" srcId="{4B278EE9-E915-48E3-A31C-45A9EF3920C8}" destId="{72E98B10-4781-45DE-B4DC-CDC84A6F37AB}" srcOrd="2" destOrd="0" presId="urn:microsoft.com/office/officeart/2005/8/layout/lProcess3"/>
    <dgm:cxn modelId="{9F243B26-46E2-4EE1-956C-1CA3D3E641C2}" type="presParOf" srcId="{4B278EE9-E915-48E3-A31C-45A9EF3920C8}" destId="{F2A2F1FA-0B2D-40FF-9F40-3C72DE5B2DEF}" srcOrd="3" destOrd="0" presId="urn:microsoft.com/office/officeart/2005/8/layout/lProcess3"/>
    <dgm:cxn modelId="{17568BE2-49C2-473F-87F0-B93D2498E022}" type="presParOf" srcId="{4B278EE9-E915-48E3-A31C-45A9EF3920C8}" destId="{097D0485-1CEB-49F4-9611-A95D8BA3953B}" srcOrd="4" destOrd="0" presId="urn:microsoft.com/office/officeart/2005/8/layout/lProcess3"/>
    <dgm:cxn modelId="{164F68D7-0550-4B88-9A6B-FB8A98061380}" type="presParOf" srcId="{BCC299CE-DBE0-4853-A418-244C9204D3B1}" destId="{E8199420-38C0-48EA-B940-094EC44E634F}" srcOrd="3" destOrd="0" presId="urn:microsoft.com/office/officeart/2005/8/layout/lProcess3"/>
    <dgm:cxn modelId="{78DF5730-7DB6-4DA4-A75E-9A6AAF412E8E}" type="presParOf" srcId="{BCC299CE-DBE0-4853-A418-244C9204D3B1}" destId="{11CEE9CC-9450-424D-9519-4267D3A51743}" srcOrd="4" destOrd="0" presId="urn:microsoft.com/office/officeart/2005/8/layout/lProcess3"/>
    <dgm:cxn modelId="{F712F3E5-36E4-46DA-9052-01F223693A36}" type="presParOf" srcId="{11CEE9CC-9450-424D-9519-4267D3A51743}" destId="{CE2D804E-824F-4302-9A4D-67ADA1911CB8}" srcOrd="0" destOrd="0" presId="urn:microsoft.com/office/officeart/2005/8/layout/lProcess3"/>
    <dgm:cxn modelId="{345B0665-06C9-4F51-B8F3-34B2DE4B0298}" type="presParOf" srcId="{11CEE9CC-9450-424D-9519-4267D3A51743}" destId="{9C12AEC4-1B23-4054-8003-7EBCB7024158}" srcOrd="1" destOrd="0" presId="urn:microsoft.com/office/officeart/2005/8/layout/lProcess3"/>
    <dgm:cxn modelId="{47D86976-8B26-4362-A24D-53A49E9993D2}" type="presParOf" srcId="{11CEE9CC-9450-424D-9519-4267D3A51743}" destId="{23495F65-6456-4231-BA66-74CCB2A5E1FF}" srcOrd="2" destOrd="0" presId="urn:microsoft.com/office/officeart/2005/8/layout/lProcess3"/>
    <dgm:cxn modelId="{EB696388-7A9E-41AF-9A4C-E1AE1991825A}" type="presParOf" srcId="{11CEE9CC-9450-424D-9519-4267D3A51743}" destId="{4F583551-9D2B-4493-857D-AF5FB31AEB57}" srcOrd="3" destOrd="0" presId="urn:microsoft.com/office/officeart/2005/8/layout/lProcess3"/>
    <dgm:cxn modelId="{9E373BAC-498E-42EE-8807-E63214FB2B16}" type="presParOf" srcId="{11CEE9CC-9450-424D-9519-4267D3A51743}" destId="{70FF5EC6-F1F3-49AE-9AAE-A94F692121A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EEEEF-7017-4ED7-ABE2-93FECFD0E53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ED12D-44F8-4EBC-BFEF-C73BE0C20DD6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Стоки</a:t>
          </a:r>
          <a:r>
            <a:rPr lang="ru-RU" sz="1800" baseline="0" dirty="0" smtClean="0"/>
            <a:t> с </a:t>
          </a:r>
          <a:r>
            <a:rPr lang="ru-RU" sz="1800" baseline="0" dirty="0" err="1" smtClean="0"/>
            <a:t>автомоек</a:t>
          </a:r>
          <a:r>
            <a:rPr lang="ru-RU" sz="1800" baseline="0" dirty="0" smtClean="0"/>
            <a:t>, стоянок, гаражей, АЗС, автодорог</a:t>
          </a:r>
          <a:endParaRPr lang="ru-RU" sz="1800" dirty="0"/>
        </a:p>
      </dgm:t>
    </dgm:pt>
    <dgm:pt modelId="{FF796EA7-540A-4A40-9498-12637CD2B594}" type="parTrans" cxnId="{8FB21920-3455-4CF4-A5CA-E7DA3E8A6345}">
      <dgm:prSet/>
      <dgm:spPr/>
      <dgm:t>
        <a:bodyPr/>
        <a:lstStyle/>
        <a:p>
          <a:endParaRPr lang="ru-RU"/>
        </a:p>
      </dgm:t>
    </dgm:pt>
    <dgm:pt modelId="{B9CEEF92-9A40-4F8C-B195-348C4F9FCBD3}" type="sibTrans" cxnId="{8FB21920-3455-4CF4-A5CA-E7DA3E8A6345}">
      <dgm:prSet/>
      <dgm:spPr/>
      <dgm:t>
        <a:bodyPr/>
        <a:lstStyle/>
        <a:p>
          <a:endParaRPr lang="ru-RU"/>
        </a:p>
      </dgm:t>
    </dgm:pt>
    <dgm:pt modelId="{4D51B111-E472-4A13-B32B-2EDEFEABD9C9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Загрязнение</a:t>
          </a:r>
          <a:r>
            <a:rPr lang="ru-RU" sz="1800" baseline="0" dirty="0" smtClean="0"/>
            <a:t> водоёмов и подземных источников</a:t>
          </a:r>
          <a:endParaRPr lang="ru-RU" sz="1800" dirty="0"/>
        </a:p>
      </dgm:t>
    </dgm:pt>
    <dgm:pt modelId="{E9F36E0B-696A-4BE3-A2A8-E436586444CC}" type="parTrans" cxnId="{CE09B95A-F0F4-4D88-BC2E-C43E1863B9A0}">
      <dgm:prSet/>
      <dgm:spPr/>
      <dgm:t>
        <a:bodyPr/>
        <a:lstStyle/>
        <a:p>
          <a:endParaRPr lang="ru-RU"/>
        </a:p>
      </dgm:t>
    </dgm:pt>
    <dgm:pt modelId="{DE6579CE-EE32-4E6B-BE5A-6B5F7867EE01}" type="sibTrans" cxnId="{CE09B95A-F0F4-4D88-BC2E-C43E1863B9A0}">
      <dgm:prSet/>
      <dgm:spPr/>
      <dgm:t>
        <a:bodyPr/>
        <a:lstStyle/>
        <a:p>
          <a:endParaRPr lang="ru-RU"/>
        </a:p>
      </dgm:t>
    </dgm:pt>
    <dgm:pt modelId="{9101B488-91EE-4FD4-B727-BCA41AE0E94F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/>
            <a:t>Загрязнение</a:t>
          </a:r>
          <a:r>
            <a:rPr lang="ru-RU" sz="1800" b="1" baseline="0" dirty="0" smtClean="0"/>
            <a:t> гидросферы</a:t>
          </a:r>
          <a:endParaRPr lang="ru-RU" sz="1800" b="1" dirty="0"/>
        </a:p>
      </dgm:t>
    </dgm:pt>
    <dgm:pt modelId="{D7C2FB3D-DDFE-4D4B-B5A5-FE7BFB65D43C}" type="parTrans" cxnId="{BE6834B8-3275-4E9E-A0D4-5E7F8152A612}">
      <dgm:prSet/>
      <dgm:spPr/>
      <dgm:t>
        <a:bodyPr/>
        <a:lstStyle/>
        <a:p>
          <a:endParaRPr lang="ru-RU"/>
        </a:p>
      </dgm:t>
    </dgm:pt>
    <dgm:pt modelId="{5216EF3A-E75D-4993-8DF9-D60941299774}" type="sibTrans" cxnId="{BE6834B8-3275-4E9E-A0D4-5E7F8152A612}">
      <dgm:prSet/>
      <dgm:spPr/>
      <dgm:t>
        <a:bodyPr/>
        <a:lstStyle/>
        <a:p>
          <a:endParaRPr lang="ru-RU"/>
        </a:p>
      </dgm:t>
    </dgm:pt>
    <dgm:pt modelId="{E2C96D21-E5F5-4FE4-982A-89E3DBCA5DF7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Хлориды, используемые для борьбы с гололёдом</a:t>
          </a:r>
          <a:endParaRPr lang="ru-RU" sz="1800" dirty="0"/>
        </a:p>
      </dgm:t>
    </dgm:pt>
    <dgm:pt modelId="{20ED9998-E64F-4E64-914F-6DCD9126ED8E}" type="parTrans" cxnId="{098ED3F7-80A8-4641-82CE-7D8C7E346D5F}">
      <dgm:prSet/>
      <dgm:spPr/>
      <dgm:t>
        <a:bodyPr/>
        <a:lstStyle/>
        <a:p>
          <a:endParaRPr lang="ru-RU"/>
        </a:p>
      </dgm:t>
    </dgm:pt>
    <dgm:pt modelId="{1FE8AB8C-42A1-4971-944A-856CC7E240A1}" type="sibTrans" cxnId="{098ED3F7-80A8-4641-82CE-7D8C7E346D5F}">
      <dgm:prSet/>
      <dgm:spPr/>
      <dgm:t>
        <a:bodyPr/>
        <a:lstStyle/>
        <a:p>
          <a:endParaRPr lang="ru-RU"/>
        </a:p>
      </dgm:t>
    </dgm:pt>
    <dgm:pt modelId="{6DF2AA44-0E42-47E3-B152-CEAFC575867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Загрязнение водоёмов и подземных источников</a:t>
          </a:r>
          <a:endParaRPr lang="ru-RU" sz="1800" dirty="0"/>
        </a:p>
      </dgm:t>
    </dgm:pt>
    <dgm:pt modelId="{CF5572D1-385E-4DF2-A4F8-E79E945AC44E}" type="parTrans" cxnId="{15F0F892-4F4B-4473-A04D-AC6CA85EA549}">
      <dgm:prSet/>
      <dgm:spPr/>
      <dgm:t>
        <a:bodyPr/>
        <a:lstStyle/>
        <a:p>
          <a:endParaRPr lang="ru-RU"/>
        </a:p>
      </dgm:t>
    </dgm:pt>
    <dgm:pt modelId="{A507895A-D6E7-436B-A0D8-43406FCE327D}" type="sibTrans" cxnId="{15F0F892-4F4B-4473-A04D-AC6CA85EA549}">
      <dgm:prSet/>
      <dgm:spPr/>
      <dgm:t>
        <a:bodyPr/>
        <a:lstStyle/>
        <a:p>
          <a:endParaRPr lang="ru-RU"/>
        </a:p>
      </dgm:t>
    </dgm:pt>
    <dgm:pt modelId="{A7FB4EA6-F9D8-402B-9684-D8CBE2AF4BE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/>
            <a:t>Загрязнение</a:t>
          </a:r>
          <a:r>
            <a:rPr lang="ru-RU" sz="1800" b="1" baseline="0" dirty="0" smtClean="0"/>
            <a:t> гидросферы</a:t>
          </a:r>
          <a:endParaRPr lang="ru-RU" sz="1800" b="1" dirty="0"/>
        </a:p>
      </dgm:t>
    </dgm:pt>
    <dgm:pt modelId="{866955CE-CA6F-46C8-8873-8478B593F552}" type="parTrans" cxnId="{4CA3F358-7E1A-4CBE-998A-99FEF55034BA}">
      <dgm:prSet/>
      <dgm:spPr/>
      <dgm:t>
        <a:bodyPr/>
        <a:lstStyle/>
        <a:p>
          <a:endParaRPr lang="ru-RU"/>
        </a:p>
      </dgm:t>
    </dgm:pt>
    <dgm:pt modelId="{280FB2C1-C922-4D6E-8130-C4CFA6D3647E}" type="sibTrans" cxnId="{4CA3F358-7E1A-4CBE-998A-99FEF55034BA}">
      <dgm:prSet/>
      <dgm:spPr/>
      <dgm:t>
        <a:bodyPr/>
        <a:lstStyle/>
        <a:p>
          <a:endParaRPr lang="ru-RU"/>
        </a:p>
      </dgm:t>
    </dgm:pt>
    <dgm:pt modelId="{013675B2-D7D9-4A9A-A443-4C33BA42E450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Загрязнение</a:t>
          </a:r>
          <a:r>
            <a:rPr lang="ru-RU" sz="1800" baseline="0" dirty="0" smtClean="0"/>
            <a:t> мирового океана неочищенными стоками, нефтью, отходами</a:t>
          </a:r>
          <a:endParaRPr lang="ru-RU" sz="1800" dirty="0"/>
        </a:p>
      </dgm:t>
    </dgm:pt>
    <dgm:pt modelId="{D5D0118A-781F-4EC5-9896-4B09B35C2195}" type="parTrans" cxnId="{AA047D9C-26BB-4B99-A91F-AF58C37AC600}">
      <dgm:prSet/>
      <dgm:spPr/>
      <dgm:t>
        <a:bodyPr/>
        <a:lstStyle/>
        <a:p>
          <a:endParaRPr lang="ru-RU"/>
        </a:p>
      </dgm:t>
    </dgm:pt>
    <dgm:pt modelId="{A444236D-88EA-4FFE-B944-3D0B61986B09}" type="sibTrans" cxnId="{AA047D9C-26BB-4B99-A91F-AF58C37AC600}">
      <dgm:prSet/>
      <dgm:spPr/>
      <dgm:t>
        <a:bodyPr/>
        <a:lstStyle/>
        <a:p>
          <a:endParaRPr lang="ru-RU"/>
        </a:p>
      </dgm:t>
    </dgm:pt>
    <dgm:pt modelId="{C3254612-35DA-4FC7-AFCA-02F33B590C4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Загрязнение атмосферы и подземных источников</a:t>
          </a:r>
          <a:endParaRPr lang="ru-RU" sz="1800" dirty="0"/>
        </a:p>
      </dgm:t>
    </dgm:pt>
    <dgm:pt modelId="{52BF859D-56A9-4914-A83B-9538F3020CDD}" type="parTrans" cxnId="{4075AFB2-A22E-4D73-92E2-4253D500306F}">
      <dgm:prSet/>
      <dgm:spPr/>
      <dgm:t>
        <a:bodyPr/>
        <a:lstStyle/>
        <a:p>
          <a:endParaRPr lang="ru-RU"/>
        </a:p>
      </dgm:t>
    </dgm:pt>
    <dgm:pt modelId="{A5243236-DA79-46E9-89A3-8E3AB0AB76D1}" type="sibTrans" cxnId="{4075AFB2-A22E-4D73-92E2-4253D500306F}">
      <dgm:prSet/>
      <dgm:spPr/>
      <dgm:t>
        <a:bodyPr/>
        <a:lstStyle/>
        <a:p>
          <a:endParaRPr lang="ru-RU"/>
        </a:p>
      </dgm:t>
    </dgm:pt>
    <dgm:pt modelId="{920C98C7-660E-4AAE-B7FE-0AAD34AFFC81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/>
            <a:t>Загрязнение</a:t>
          </a:r>
          <a:r>
            <a:rPr lang="ru-RU" sz="1800" b="1" baseline="0" dirty="0" smtClean="0"/>
            <a:t> гидросферы</a:t>
          </a:r>
          <a:endParaRPr lang="ru-RU" sz="1800" b="1" dirty="0"/>
        </a:p>
      </dgm:t>
    </dgm:pt>
    <dgm:pt modelId="{8385E4C0-AC15-409C-982D-4B88A3D287A3}" type="parTrans" cxnId="{3C9D5CD8-9845-4853-8AEC-66C1C50C55CD}">
      <dgm:prSet/>
      <dgm:spPr/>
      <dgm:t>
        <a:bodyPr/>
        <a:lstStyle/>
        <a:p>
          <a:endParaRPr lang="ru-RU"/>
        </a:p>
      </dgm:t>
    </dgm:pt>
    <dgm:pt modelId="{11CD302D-D23B-4857-BA53-3720A22692D3}" type="sibTrans" cxnId="{3C9D5CD8-9845-4853-8AEC-66C1C50C55CD}">
      <dgm:prSet/>
      <dgm:spPr/>
      <dgm:t>
        <a:bodyPr/>
        <a:lstStyle/>
        <a:p>
          <a:endParaRPr lang="ru-RU"/>
        </a:p>
      </dgm:t>
    </dgm:pt>
    <dgm:pt modelId="{BCC299CE-DBE0-4853-A418-244C9204D3B1}" type="pres">
      <dgm:prSet presAssocID="{DC8EEEEF-7017-4ED7-ABE2-93FECFD0E53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1F7711-CAFF-4450-8AB6-5A8607388EC6}" type="pres">
      <dgm:prSet presAssocID="{F0DED12D-44F8-4EBC-BFEF-C73BE0C20DD6}" presName="horFlow" presStyleCnt="0"/>
      <dgm:spPr/>
    </dgm:pt>
    <dgm:pt modelId="{F5C71732-F9C2-49D4-AC6E-7FCFED5C0754}" type="pres">
      <dgm:prSet presAssocID="{F0DED12D-44F8-4EBC-BFEF-C73BE0C20DD6}" presName="bigChev" presStyleLbl="node1" presStyleIdx="0" presStyleCnt="3" custScaleX="135455" custScaleY="161503"/>
      <dgm:spPr/>
      <dgm:t>
        <a:bodyPr/>
        <a:lstStyle/>
        <a:p>
          <a:endParaRPr lang="ru-RU"/>
        </a:p>
      </dgm:t>
    </dgm:pt>
    <dgm:pt modelId="{A5694B3F-4182-41AF-AB24-C85C3C5CF6C2}" type="pres">
      <dgm:prSet presAssocID="{E9F36E0B-696A-4BE3-A2A8-E436586444CC}" presName="parTrans" presStyleCnt="0"/>
      <dgm:spPr/>
    </dgm:pt>
    <dgm:pt modelId="{368B66BB-78FD-44A6-923D-F71B42C67823}" type="pres">
      <dgm:prSet presAssocID="{4D51B111-E472-4A13-B32B-2EDEFEABD9C9}" presName="node" presStyleLbl="alignAccFollowNode1" presStyleIdx="0" presStyleCnt="6" custScaleX="165728" custScaleY="203967" custLinFactNeighborX="-25453" custLinFactNeighborY="2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A51FA-3F2B-4126-8C24-11C80A0506BD}" type="pres">
      <dgm:prSet presAssocID="{DE6579CE-EE32-4E6B-BE5A-6B5F7867EE01}" presName="sibTrans" presStyleCnt="0"/>
      <dgm:spPr/>
    </dgm:pt>
    <dgm:pt modelId="{B1E22306-736F-4081-A3F5-877C4654C1EA}" type="pres">
      <dgm:prSet presAssocID="{9101B488-91EE-4FD4-B727-BCA41AE0E94F}" presName="node" presStyleLbl="alignAccFollowNode1" presStyleIdx="1" presStyleCnt="6" custScaleX="136497" custScaleY="123881" custLinFactX="401" custLinFactNeighborX="100000" custLinFactNeighborY="6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DDB00-A2DB-4AF4-B81A-5DB9B6235880}" type="pres">
      <dgm:prSet presAssocID="{F0DED12D-44F8-4EBC-BFEF-C73BE0C20DD6}" presName="vSp" presStyleCnt="0"/>
      <dgm:spPr/>
    </dgm:pt>
    <dgm:pt modelId="{4B278EE9-E915-48E3-A31C-45A9EF3920C8}" type="pres">
      <dgm:prSet presAssocID="{E2C96D21-E5F5-4FE4-982A-89E3DBCA5DF7}" presName="horFlow" presStyleCnt="0"/>
      <dgm:spPr/>
    </dgm:pt>
    <dgm:pt modelId="{681B6B09-0138-4462-9D7D-B760435D887A}" type="pres">
      <dgm:prSet presAssocID="{E2C96D21-E5F5-4FE4-982A-89E3DBCA5DF7}" presName="bigChev" presStyleLbl="node1" presStyleIdx="1" presStyleCnt="3" custScaleX="126868"/>
      <dgm:spPr/>
      <dgm:t>
        <a:bodyPr/>
        <a:lstStyle/>
        <a:p>
          <a:endParaRPr lang="ru-RU"/>
        </a:p>
      </dgm:t>
    </dgm:pt>
    <dgm:pt modelId="{704986EE-B2DF-4C01-B574-21F1E4319499}" type="pres">
      <dgm:prSet presAssocID="{CF5572D1-385E-4DF2-A4F8-E79E945AC44E}" presName="parTrans" presStyleCnt="0"/>
      <dgm:spPr/>
    </dgm:pt>
    <dgm:pt modelId="{72E98B10-4781-45DE-B4DC-CDC84A6F37AB}" type="pres">
      <dgm:prSet presAssocID="{6DF2AA44-0E42-47E3-B152-CEAFC5758670}" presName="node" presStyleLbl="alignAccFollowNode1" presStyleIdx="2" presStyleCnt="6" custScaleX="154521" custScaleY="11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F1FA-0B2D-40FF-9F40-3C72DE5B2DEF}" type="pres">
      <dgm:prSet presAssocID="{A507895A-D6E7-436B-A0D8-43406FCE327D}" presName="sibTrans" presStyleCnt="0"/>
      <dgm:spPr/>
    </dgm:pt>
    <dgm:pt modelId="{097D0485-1CEB-49F4-9611-A95D8BA3953B}" type="pres">
      <dgm:prSet presAssocID="{A7FB4EA6-F9D8-402B-9684-D8CBE2AF4BE5}" presName="node" presStyleLbl="alignAccFollowNode1" presStyleIdx="3" presStyleCnt="6" custScaleX="152839" custScaleY="137243" custLinFactNeighborX="36994" custLinFactNeighborY="-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99420-38C0-48EA-B940-094EC44E634F}" type="pres">
      <dgm:prSet presAssocID="{E2C96D21-E5F5-4FE4-982A-89E3DBCA5DF7}" presName="vSp" presStyleCnt="0"/>
      <dgm:spPr/>
    </dgm:pt>
    <dgm:pt modelId="{11CEE9CC-9450-424D-9519-4267D3A51743}" type="pres">
      <dgm:prSet presAssocID="{013675B2-D7D9-4A9A-A443-4C33BA42E450}" presName="horFlow" presStyleCnt="0"/>
      <dgm:spPr/>
    </dgm:pt>
    <dgm:pt modelId="{CE2D804E-824F-4302-9A4D-67ADA1911CB8}" type="pres">
      <dgm:prSet presAssocID="{013675B2-D7D9-4A9A-A443-4C33BA42E450}" presName="bigChev" presStyleLbl="node1" presStyleIdx="2" presStyleCnt="3" custScaleX="138088" custScaleY="156963"/>
      <dgm:spPr/>
      <dgm:t>
        <a:bodyPr/>
        <a:lstStyle/>
        <a:p>
          <a:endParaRPr lang="ru-RU"/>
        </a:p>
      </dgm:t>
    </dgm:pt>
    <dgm:pt modelId="{9C12AEC4-1B23-4054-8003-7EBCB7024158}" type="pres">
      <dgm:prSet presAssocID="{52BF859D-56A9-4914-A83B-9538F3020CDD}" presName="parTrans" presStyleCnt="0"/>
      <dgm:spPr/>
    </dgm:pt>
    <dgm:pt modelId="{23495F65-6456-4231-BA66-74CCB2A5E1FF}" type="pres">
      <dgm:prSet presAssocID="{C3254612-35DA-4FC7-AFCA-02F33B590C4E}" presName="node" presStyleLbl="alignAccFollowNode1" presStyleIdx="4" presStyleCnt="6" custScaleX="153537" custScaleY="157362" custLinFactNeighborX="42760" custLinFactNeighborY="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83551-9D2B-4493-857D-AF5FB31AEB57}" type="pres">
      <dgm:prSet presAssocID="{A5243236-DA79-46E9-89A3-8E3AB0AB76D1}" presName="sibTrans" presStyleCnt="0"/>
      <dgm:spPr/>
    </dgm:pt>
    <dgm:pt modelId="{70FF5EC6-F1F3-49AE-9AAE-A94F692121A8}" type="pres">
      <dgm:prSet presAssocID="{920C98C7-660E-4AAE-B7FE-0AAD34AFFC81}" presName="node" presStyleLbl="alignAccFollowNode1" presStyleIdx="5" presStyleCnt="6" custScaleX="137095" custLinFactX="70423" custLinFactNeighborX="100000" custLinFactNeighborY="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D5CD8-9845-4853-8AEC-66C1C50C55CD}" srcId="{013675B2-D7D9-4A9A-A443-4C33BA42E450}" destId="{920C98C7-660E-4AAE-B7FE-0AAD34AFFC81}" srcOrd="1" destOrd="0" parTransId="{8385E4C0-AC15-409C-982D-4B88A3D287A3}" sibTransId="{11CD302D-D23B-4857-BA53-3720A22692D3}"/>
    <dgm:cxn modelId="{C28D5B60-39B4-4515-BFAA-BAF77FC41F42}" type="presOf" srcId="{4D51B111-E472-4A13-B32B-2EDEFEABD9C9}" destId="{368B66BB-78FD-44A6-923D-F71B42C67823}" srcOrd="0" destOrd="0" presId="urn:microsoft.com/office/officeart/2005/8/layout/lProcess3"/>
    <dgm:cxn modelId="{098ED3F7-80A8-4641-82CE-7D8C7E346D5F}" srcId="{DC8EEEEF-7017-4ED7-ABE2-93FECFD0E53E}" destId="{E2C96D21-E5F5-4FE4-982A-89E3DBCA5DF7}" srcOrd="1" destOrd="0" parTransId="{20ED9998-E64F-4E64-914F-6DCD9126ED8E}" sibTransId="{1FE8AB8C-42A1-4971-944A-856CC7E240A1}"/>
    <dgm:cxn modelId="{4075AFB2-A22E-4D73-92E2-4253D500306F}" srcId="{013675B2-D7D9-4A9A-A443-4C33BA42E450}" destId="{C3254612-35DA-4FC7-AFCA-02F33B590C4E}" srcOrd="0" destOrd="0" parTransId="{52BF859D-56A9-4914-A83B-9538F3020CDD}" sibTransId="{A5243236-DA79-46E9-89A3-8E3AB0AB76D1}"/>
    <dgm:cxn modelId="{9721F3EA-A02B-4E32-9F29-130176B26913}" type="presOf" srcId="{920C98C7-660E-4AAE-B7FE-0AAD34AFFC81}" destId="{70FF5EC6-F1F3-49AE-9AAE-A94F692121A8}" srcOrd="0" destOrd="0" presId="urn:microsoft.com/office/officeart/2005/8/layout/lProcess3"/>
    <dgm:cxn modelId="{AA047D9C-26BB-4B99-A91F-AF58C37AC600}" srcId="{DC8EEEEF-7017-4ED7-ABE2-93FECFD0E53E}" destId="{013675B2-D7D9-4A9A-A443-4C33BA42E450}" srcOrd="2" destOrd="0" parTransId="{D5D0118A-781F-4EC5-9896-4B09B35C2195}" sibTransId="{A444236D-88EA-4FFE-B944-3D0B61986B09}"/>
    <dgm:cxn modelId="{A147BD0D-A8DC-43C1-839E-CFA90081C18B}" type="presOf" srcId="{A7FB4EA6-F9D8-402B-9684-D8CBE2AF4BE5}" destId="{097D0485-1CEB-49F4-9611-A95D8BA3953B}" srcOrd="0" destOrd="0" presId="urn:microsoft.com/office/officeart/2005/8/layout/lProcess3"/>
    <dgm:cxn modelId="{21296884-1B0E-4A82-93A0-488B46A21595}" type="presOf" srcId="{6DF2AA44-0E42-47E3-B152-CEAFC5758670}" destId="{72E98B10-4781-45DE-B4DC-CDC84A6F37AB}" srcOrd="0" destOrd="0" presId="urn:microsoft.com/office/officeart/2005/8/layout/lProcess3"/>
    <dgm:cxn modelId="{A99EC9D2-70A4-49DF-91D6-4836364099ED}" type="presOf" srcId="{DC8EEEEF-7017-4ED7-ABE2-93FECFD0E53E}" destId="{BCC299CE-DBE0-4853-A418-244C9204D3B1}" srcOrd="0" destOrd="0" presId="urn:microsoft.com/office/officeart/2005/8/layout/lProcess3"/>
    <dgm:cxn modelId="{94F1D271-8F48-449C-A81D-30837247DA00}" type="presOf" srcId="{013675B2-D7D9-4A9A-A443-4C33BA42E450}" destId="{CE2D804E-824F-4302-9A4D-67ADA1911CB8}" srcOrd="0" destOrd="0" presId="urn:microsoft.com/office/officeart/2005/8/layout/lProcess3"/>
    <dgm:cxn modelId="{7A79C70C-2CAC-4F2E-A604-A1A6E7F57E95}" type="presOf" srcId="{9101B488-91EE-4FD4-B727-BCA41AE0E94F}" destId="{B1E22306-736F-4081-A3F5-877C4654C1EA}" srcOrd="0" destOrd="0" presId="urn:microsoft.com/office/officeart/2005/8/layout/lProcess3"/>
    <dgm:cxn modelId="{3B265F97-F455-497D-9B41-3E21ECEC8B7A}" type="presOf" srcId="{C3254612-35DA-4FC7-AFCA-02F33B590C4E}" destId="{23495F65-6456-4231-BA66-74CCB2A5E1FF}" srcOrd="0" destOrd="0" presId="urn:microsoft.com/office/officeart/2005/8/layout/lProcess3"/>
    <dgm:cxn modelId="{088B15DA-0D3A-4051-9531-6AB336D49606}" type="presOf" srcId="{E2C96D21-E5F5-4FE4-982A-89E3DBCA5DF7}" destId="{681B6B09-0138-4462-9D7D-B760435D887A}" srcOrd="0" destOrd="0" presId="urn:microsoft.com/office/officeart/2005/8/layout/lProcess3"/>
    <dgm:cxn modelId="{15F0F892-4F4B-4473-A04D-AC6CA85EA549}" srcId="{E2C96D21-E5F5-4FE4-982A-89E3DBCA5DF7}" destId="{6DF2AA44-0E42-47E3-B152-CEAFC5758670}" srcOrd="0" destOrd="0" parTransId="{CF5572D1-385E-4DF2-A4F8-E79E945AC44E}" sibTransId="{A507895A-D6E7-436B-A0D8-43406FCE327D}"/>
    <dgm:cxn modelId="{F266B03C-C95F-4520-9DF2-FAF4B67CD814}" type="presOf" srcId="{F0DED12D-44F8-4EBC-BFEF-C73BE0C20DD6}" destId="{F5C71732-F9C2-49D4-AC6E-7FCFED5C0754}" srcOrd="0" destOrd="0" presId="urn:microsoft.com/office/officeart/2005/8/layout/lProcess3"/>
    <dgm:cxn modelId="{4CA3F358-7E1A-4CBE-998A-99FEF55034BA}" srcId="{E2C96D21-E5F5-4FE4-982A-89E3DBCA5DF7}" destId="{A7FB4EA6-F9D8-402B-9684-D8CBE2AF4BE5}" srcOrd="1" destOrd="0" parTransId="{866955CE-CA6F-46C8-8873-8478B593F552}" sibTransId="{280FB2C1-C922-4D6E-8130-C4CFA6D3647E}"/>
    <dgm:cxn modelId="{CE09B95A-F0F4-4D88-BC2E-C43E1863B9A0}" srcId="{F0DED12D-44F8-4EBC-BFEF-C73BE0C20DD6}" destId="{4D51B111-E472-4A13-B32B-2EDEFEABD9C9}" srcOrd="0" destOrd="0" parTransId="{E9F36E0B-696A-4BE3-A2A8-E436586444CC}" sibTransId="{DE6579CE-EE32-4E6B-BE5A-6B5F7867EE01}"/>
    <dgm:cxn modelId="{8FB21920-3455-4CF4-A5CA-E7DA3E8A6345}" srcId="{DC8EEEEF-7017-4ED7-ABE2-93FECFD0E53E}" destId="{F0DED12D-44F8-4EBC-BFEF-C73BE0C20DD6}" srcOrd="0" destOrd="0" parTransId="{FF796EA7-540A-4A40-9498-12637CD2B594}" sibTransId="{B9CEEF92-9A40-4F8C-B195-348C4F9FCBD3}"/>
    <dgm:cxn modelId="{BE6834B8-3275-4E9E-A0D4-5E7F8152A612}" srcId="{F0DED12D-44F8-4EBC-BFEF-C73BE0C20DD6}" destId="{9101B488-91EE-4FD4-B727-BCA41AE0E94F}" srcOrd="1" destOrd="0" parTransId="{D7C2FB3D-DDFE-4D4B-B5A5-FE7BFB65D43C}" sibTransId="{5216EF3A-E75D-4993-8DF9-D60941299774}"/>
    <dgm:cxn modelId="{9B3529DB-1950-47FF-AFE7-0E98E2B15104}" type="presParOf" srcId="{BCC299CE-DBE0-4853-A418-244C9204D3B1}" destId="{A11F7711-CAFF-4450-8AB6-5A8607388EC6}" srcOrd="0" destOrd="0" presId="urn:microsoft.com/office/officeart/2005/8/layout/lProcess3"/>
    <dgm:cxn modelId="{71BB5AA7-B5F9-454B-8E67-599A6FFE0352}" type="presParOf" srcId="{A11F7711-CAFF-4450-8AB6-5A8607388EC6}" destId="{F5C71732-F9C2-49D4-AC6E-7FCFED5C0754}" srcOrd="0" destOrd="0" presId="urn:microsoft.com/office/officeart/2005/8/layout/lProcess3"/>
    <dgm:cxn modelId="{664A8B0E-164D-4EBD-9A0E-5A571E5E22E6}" type="presParOf" srcId="{A11F7711-CAFF-4450-8AB6-5A8607388EC6}" destId="{A5694B3F-4182-41AF-AB24-C85C3C5CF6C2}" srcOrd="1" destOrd="0" presId="urn:microsoft.com/office/officeart/2005/8/layout/lProcess3"/>
    <dgm:cxn modelId="{06184D49-E95A-4E0A-9740-EF0E75B31BEC}" type="presParOf" srcId="{A11F7711-CAFF-4450-8AB6-5A8607388EC6}" destId="{368B66BB-78FD-44A6-923D-F71B42C67823}" srcOrd="2" destOrd="0" presId="urn:microsoft.com/office/officeart/2005/8/layout/lProcess3"/>
    <dgm:cxn modelId="{F615D5F4-1BFC-44A7-9937-B4F2817DF1F0}" type="presParOf" srcId="{A11F7711-CAFF-4450-8AB6-5A8607388EC6}" destId="{D66A51FA-3F2B-4126-8C24-11C80A0506BD}" srcOrd="3" destOrd="0" presId="urn:microsoft.com/office/officeart/2005/8/layout/lProcess3"/>
    <dgm:cxn modelId="{C8572868-6BB5-4919-8EA2-B988A7CDD6F5}" type="presParOf" srcId="{A11F7711-CAFF-4450-8AB6-5A8607388EC6}" destId="{B1E22306-736F-4081-A3F5-877C4654C1EA}" srcOrd="4" destOrd="0" presId="urn:microsoft.com/office/officeart/2005/8/layout/lProcess3"/>
    <dgm:cxn modelId="{604CCF10-E6AB-435A-A931-60F0485013FA}" type="presParOf" srcId="{BCC299CE-DBE0-4853-A418-244C9204D3B1}" destId="{F42DDB00-A2DB-4AF4-B81A-5DB9B6235880}" srcOrd="1" destOrd="0" presId="urn:microsoft.com/office/officeart/2005/8/layout/lProcess3"/>
    <dgm:cxn modelId="{222F6879-91C9-4D70-BECF-026BD76372AF}" type="presParOf" srcId="{BCC299CE-DBE0-4853-A418-244C9204D3B1}" destId="{4B278EE9-E915-48E3-A31C-45A9EF3920C8}" srcOrd="2" destOrd="0" presId="urn:microsoft.com/office/officeart/2005/8/layout/lProcess3"/>
    <dgm:cxn modelId="{9C937C94-A1DF-4BC3-8420-F485845C820C}" type="presParOf" srcId="{4B278EE9-E915-48E3-A31C-45A9EF3920C8}" destId="{681B6B09-0138-4462-9D7D-B760435D887A}" srcOrd="0" destOrd="0" presId="urn:microsoft.com/office/officeart/2005/8/layout/lProcess3"/>
    <dgm:cxn modelId="{81C76333-157D-4246-8A34-A39BC67F74CB}" type="presParOf" srcId="{4B278EE9-E915-48E3-A31C-45A9EF3920C8}" destId="{704986EE-B2DF-4C01-B574-21F1E4319499}" srcOrd="1" destOrd="0" presId="urn:microsoft.com/office/officeart/2005/8/layout/lProcess3"/>
    <dgm:cxn modelId="{E1DC722B-E32B-47CC-9BC2-4A7AE86541FB}" type="presParOf" srcId="{4B278EE9-E915-48E3-A31C-45A9EF3920C8}" destId="{72E98B10-4781-45DE-B4DC-CDC84A6F37AB}" srcOrd="2" destOrd="0" presId="urn:microsoft.com/office/officeart/2005/8/layout/lProcess3"/>
    <dgm:cxn modelId="{CD39395D-4D69-4349-9CF3-23AF9113AFCD}" type="presParOf" srcId="{4B278EE9-E915-48E3-A31C-45A9EF3920C8}" destId="{F2A2F1FA-0B2D-40FF-9F40-3C72DE5B2DEF}" srcOrd="3" destOrd="0" presId="urn:microsoft.com/office/officeart/2005/8/layout/lProcess3"/>
    <dgm:cxn modelId="{A9880D5C-5F4E-4482-ACD5-90803EC9AAA0}" type="presParOf" srcId="{4B278EE9-E915-48E3-A31C-45A9EF3920C8}" destId="{097D0485-1CEB-49F4-9611-A95D8BA3953B}" srcOrd="4" destOrd="0" presId="urn:microsoft.com/office/officeart/2005/8/layout/lProcess3"/>
    <dgm:cxn modelId="{B20562F3-8A0D-424F-8195-6BA0197B9DCE}" type="presParOf" srcId="{BCC299CE-DBE0-4853-A418-244C9204D3B1}" destId="{E8199420-38C0-48EA-B940-094EC44E634F}" srcOrd="3" destOrd="0" presId="urn:microsoft.com/office/officeart/2005/8/layout/lProcess3"/>
    <dgm:cxn modelId="{1952BFB5-0284-46D4-A14A-B13B101A4A1B}" type="presParOf" srcId="{BCC299CE-DBE0-4853-A418-244C9204D3B1}" destId="{11CEE9CC-9450-424D-9519-4267D3A51743}" srcOrd="4" destOrd="0" presId="urn:microsoft.com/office/officeart/2005/8/layout/lProcess3"/>
    <dgm:cxn modelId="{9363FB5E-3F3B-468B-AEAF-0786FE938C2C}" type="presParOf" srcId="{11CEE9CC-9450-424D-9519-4267D3A51743}" destId="{CE2D804E-824F-4302-9A4D-67ADA1911CB8}" srcOrd="0" destOrd="0" presId="urn:microsoft.com/office/officeart/2005/8/layout/lProcess3"/>
    <dgm:cxn modelId="{9676DB5E-ACBD-4501-A05F-754E1DB04146}" type="presParOf" srcId="{11CEE9CC-9450-424D-9519-4267D3A51743}" destId="{9C12AEC4-1B23-4054-8003-7EBCB7024158}" srcOrd="1" destOrd="0" presId="urn:microsoft.com/office/officeart/2005/8/layout/lProcess3"/>
    <dgm:cxn modelId="{050A8F88-7ECE-44BC-A38C-AEB3F1C5BED2}" type="presParOf" srcId="{11CEE9CC-9450-424D-9519-4267D3A51743}" destId="{23495F65-6456-4231-BA66-74CCB2A5E1FF}" srcOrd="2" destOrd="0" presId="urn:microsoft.com/office/officeart/2005/8/layout/lProcess3"/>
    <dgm:cxn modelId="{AD517DAA-111F-44AF-B6E1-DBAE6E00B221}" type="presParOf" srcId="{11CEE9CC-9450-424D-9519-4267D3A51743}" destId="{4F583551-9D2B-4493-857D-AF5FB31AEB57}" srcOrd="3" destOrd="0" presId="urn:microsoft.com/office/officeart/2005/8/layout/lProcess3"/>
    <dgm:cxn modelId="{C0F45F4F-AC65-4CE8-BE7B-FE038A62B366}" type="presParOf" srcId="{11CEE9CC-9450-424D-9519-4267D3A51743}" destId="{70FF5EC6-F1F3-49AE-9AAE-A94F692121A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71732-F9C2-49D4-AC6E-7FCFED5C0754}">
      <dsp:nvSpPr>
        <dsp:cNvPr id="0" name=""/>
        <dsp:cNvSpPr/>
      </dsp:nvSpPr>
      <dsp:spPr>
        <a:xfrm>
          <a:off x="1869" y="342199"/>
          <a:ext cx="3251931" cy="1550911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сжигании топлива используется  кислород из атмосферы  </a:t>
          </a:r>
          <a:endParaRPr lang="ru-RU" sz="1800" kern="1200" dirty="0"/>
        </a:p>
      </dsp:txBody>
      <dsp:txXfrm>
        <a:off x="1869" y="342199"/>
        <a:ext cx="3251931" cy="1550911"/>
      </dsp:txXfrm>
    </dsp:sp>
    <dsp:sp modelId="{368B66BB-78FD-44A6-923D-F71B42C67823}">
      <dsp:nvSpPr>
        <dsp:cNvPr id="0" name=""/>
        <dsp:cNvSpPr/>
      </dsp:nvSpPr>
      <dsp:spPr>
        <a:xfrm>
          <a:off x="2870697" y="327274"/>
          <a:ext cx="3302328" cy="1625714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Содержание кислорода в воздухе уменьшается</a:t>
          </a:r>
          <a:endParaRPr lang="ru-RU" sz="1800" kern="1200" dirty="0"/>
        </a:p>
      </dsp:txBody>
      <dsp:txXfrm>
        <a:off x="2870697" y="327274"/>
        <a:ext cx="3302328" cy="1625714"/>
      </dsp:txXfrm>
    </dsp:sp>
    <dsp:sp modelId="{B1E22306-736F-4081-A3F5-877C4654C1EA}">
      <dsp:nvSpPr>
        <dsp:cNvPr id="0" name=""/>
        <dsp:cNvSpPr/>
      </dsp:nvSpPr>
      <dsp:spPr>
        <a:xfrm>
          <a:off x="5966934" y="677920"/>
          <a:ext cx="2719865" cy="987390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 атмосферы изменяется</a:t>
          </a:r>
          <a:endParaRPr lang="ru-RU" sz="1800" b="1" kern="1200" dirty="0"/>
        </a:p>
      </dsp:txBody>
      <dsp:txXfrm>
        <a:off x="5966934" y="677920"/>
        <a:ext cx="2719865" cy="987390"/>
      </dsp:txXfrm>
    </dsp:sp>
    <dsp:sp modelId="{681B6B09-0138-4462-9D7D-B760435D887A}">
      <dsp:nvSpPr>
        <dsp:cNvPr id="0" name=""/>
        <dsp:cNvSpPr/>
      </dsp:nvSpPr>
      <dsp:spPr>
        <a:xfrm>
          <a:off x="1869" y="2131751"/>
          <a:ext cx="3045779" cy="96029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Сжигание топлива сопровождается  выделением углекислого газа</a:t>
          </a:r>
          <a:endParaRPr lang="ru-RU" sz="1800" kern="1200" dirty="0"/>
        </a:p>
      </dsp:txBody>
      <dsp:txXfrm>
        <a:off x="1869" y="2131751"/>
        <a:ext cx="3045779" cy="960298"/>
      </dsp:txXfrm>
    </dsp:sp>
    <dsp:sp modelId="{72E98B10-4781-45DE-B4DC-CDC84A6F37AB}">
      <dsp:nvSpPr>
        <dsp:cNvPr id="0" name=""/>
        <dsp:cNvSpPr/>
      </dsp:nvSpPr>
      <dsp:spPr>
        <a:xfrm>
          <a:off x="2735551" y="2135815"/>
          <a:ext cx="2667679" cy="952169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Увеличивается концентрация газа в атмосфере</a:t>
          </a:r>
          <a:endParaRPr lang="ru-RU" sz="1800" kern="1200" dirty="0"/>
        </a:p>
      </dsp:txBody>
      <dsp:txXfrm>
        <a:off x="2735551" y="2135815"/>
        <a:ext cx="2667679" cy="952169"/>
      </dsp:txXfrm>
    </dsp:sp>
    <dsp:sp modelId="{097D0485-1CEB-49F4-9611-A95D8BA3953B}">
      <dsp:nvSpPr>
        <dsp:cNvPr id="0" name=""/>
        <dsp:cNvSpPr/>
      </dsp:nvSpPr>
      <dsp:spPr>
        <a:xfrm>
          <a:off x="5641300" y="1987090"/>
          <a:ext cx="3045499" cy="1093892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Парниковый эффект</a:t>
          </a:r>
          <a:endParaRPr lang="ru-RU" sz="1800" b="1" kern="1200" dirty="0"/>
        </a:p>
      </dsp:txBody>
      <dsp:txXfrm>
        <a:off x="5641300" y="1987090"/>
        <a:ext cx="3045499" cy="1093892"/>
      </dsp:txXfrm>
    </dsp:sp>
    <dsp:sp modelId="{CE2D804E-824F-4302-9A4D-67ADA1911CB8}">
      <dsp:nvSpPr>
        <dsp:cNvPr id="0" name=""/>
        <dsp:cNvSpPr/>
      </dsp:nvSpPr>
      <dsp:spPr>
        <a:xfrm>
          <a:off x="1869" y="3293288"/>
          <a:ext cx="3315142" cy="1507313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сжигании угля и нефти выделяются азотные и серные соединения </a:t>
          </a:r>
          <a:endParaRPr lang="ru-RU" sz="1800" kern="1200" dirty="0"/>
        </a:p>
      </dsp:txBody>
      <dsp:txXfrm>
        <a:off x="1869" y="3293288"/>
        <a:ext cx="3315142" cy="1507313"/>
      </dsp:txXfrm>
    </dsp:sp>
    <dsp:sp modelId="{23495F65-6456-4231-BA66-74CCB2A5E1FF}">
      <dsp:nvSpPr>
        <dsp:cNvPr id="0" name=""/>
        <dsp:cNvSpPr/>
      </dsp:nvSpPr>
      <dsp:spPr>
        <a:xfrm>
          <a:off x="3124200" y="3429002"/>
          <a:ext cx="3059408" cy="1254250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Соединения вредны для  здоровья человека</a:t>
          </a:r>
          <a:endParaRPr lang="ru-RU" sz="1800" kern="1200" dirty="0"/>
        </a:p>
      </dsp:txBody>
      <dsp:txXfrm>
        <a:off x="3124200" y="3429002"/>
        <a:ext cx="3059408" cy="1254250"/>
      </dsp:txXfrm>
    </dsp:sp>
    <dsp:sp modelId="{70FF5EC6-F1F3-49AE-9AAE-A94F692121A8}">
      <dsp:nvSpPr>
        <dsp:cNvPr id="0" name=""/>
        <dsp:cNvSpPr/>
      </dsp:nvSpPr>
      <dsp:spPr>
        <a:xfrm>
          <a:off x="5955018" y="3657603"/>
          <a:ext cx="2731781" cy="797047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 атмосферы изменяется</a:t>
          </a:r>
          <a:endParaRPr lang="ru-RU" sz="1800" b="1" kern="1200" dirty="0"/>
        </a:p>
      </dsp:txBody>
      <dsp:txXfrm>
        <a:off x="5955018" y="3657603"/>
        <a:ext cx="2731781" cy="7970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71732-F9C2-49D4-AC6E-7FCFED5C0754}">
      <dsp:nvSpPr>
        <dsp:cNvPr id="0" name=""/>
        <dsp:cNvSpPr/>
      </dsp:nvSpPr>
      <dsp:spPr>
        <a:xfrm>
          <a:off x="1869" y="342199"/>
          <a:ext cx="3251931" cy="1550911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Стоки</a:t>
          </a:r>
          <a:r>
            <a:rPr lang="ru-RU" sz="1800" kern="1200" baseline="0" dirty="0" smtClean="0"/>
            <a:t> с </a:t>
          </a:r>
          <a:r>
            <a:rPr lang="ru-RU" sz="1800" kern="1200" baseline="0" dirty="0" err="1" smtClean="0"/>
            <a:t>автомоек</a:t>
          </a:r>
          <a:r>
            <a:rPr lang="ru-RU" sz="1800" kern="1200" baseline="0" dirty="0" smtClean="0"/>
            <a:t>, стоянок, гаражей, АЗС, автодорог</a:t>
          </a:r>
          <a:endParaRPr lang="ru-RU" sz="1800" kern="1200" dirty="0"/>
        </a:p>
      </dsp:txBody>
      <dsp:txXfrm>
        <a:off x="1869" y="342199"/>
        <a:ext cx="3251931" cy="1550911"/>
      </dsp:txXfrm>
    </dsp:sp>
    <dsp:sp modelId="{368B66BB-78FD-44A6-923D-F71B42C67823}">
      <dsp:nvSpPr>
        <dsp:cNvPr id="0" name=""/>
        <dsp:cNvSpPr/>
      </dsp:nvSpPr>
      <dsp:spPr>
        <a:xfrm>
          <a:off x="2870697" y="327274"/>
          <a:ext cx="3302328" cy="1625714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Загрязнение</a:t>
          </a:r>
          <a:r>
            <a:rPr lang="ru-RU" sz="1800" kern="1200" baseline="0" dirty="0" smtClean="0"/>
            <a:t> водоёмов и подземных источников</a:t>
          </a:r>
          <a:endParaRPr lang="ru-RU" sz="1800" kern="1200" dirty="0"/>
        </a:p>
      </dsp:txBody>
      <dsp:txXfrm>
        <a:off x="2870697" y="327274"/>
        <a:ext cx="3302328" cy="1625714"/>
      </dsp:txXfrm>
    </dsp:sp>
    <dsp:sp modelId="{B1E22306-736F-4081-A3F5-877C4654C1EA}">
      <dsp:nvSpPr>
        <dsp:cNvPr id="0" name=""/>
        <dsp:cNvSpPr/>
      </dsp:nvSpPr>
      <dsp:spPr>
        <a:xfrm>
          <a:off x="5966934" y="677920"/>
          <a:ext cx="2719865" cy="987390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Загрязнение</a:t>
          </a:r>
          <a:r>
            <a:rPr lang="ru-RU" sz="1800" b="1" kern="1200" baseline="0" dirty="0" smtClean="0"/>
            <a:t> гидросферы</a:t>
          </a:r>
          <a:endParaRPr lang="ru-RU" sz="1800" b="1" kern="1200" dirty="0"/>
        </a:p>
      </dsp:txBody>
      <dsp:txXfrm>
        <a:off x="5966934" y="677920"/>
        <a:ext cx="2719865" cy="987390"/>
      </dsp:txXfrm>
    </dsp:sp>
    <dsp:sp modelId="{681B6B09-0138-4462-9D7D-B760435D887A}">
      <dsp:nvSpPr>
        <dsp:cNvPr id="0" name=""/>
        <dsp:cNvSpPr/>
      </dsp:nvSpPr>
      <dsp:spPr>
        <a:xfrm>
          <a:off x="1869" y="2131751"/>
          <a:ext cx="3045779" cy="96029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Хлориды, используемые для борьбы с гололёдом</a:t>
          </a:r>
          <a:endParaRPr lang="ru-RU" sz="1800" kern="1200" dirty="0"/>
        </a:p>
      </dsp:txBody>
      <dsp:txXfrm>
        <a:off x="1869" y="2131751"/>
        <a:ext cx="3045779" cy="960298"/>
      </dsp:txXfrm>
    </dsp:sp>
    <dsp:sp modelId="{72E98B10-4781-45DE-B4DC-CDC84A6F37AB}">
      <dsp:nvSpPr>
        <dsp:cNvPr id="0" name=""/>
        <dsp:cNvSpPr/>
      </dsp:nvSpPr>
      <dsp:spPr>
        <a:xfrm>
          <a:off x="2735551" y="2135815"/>
          <a:ext cx="3079015" cy="952169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Загрязнение водоёмов и подземных источников</a:t>
          </a:r>
          <a:endParaRPr lang="ru-RU" sz="1800" kern="1200" dirty="0"/>
        </a:p>
      </dsp:txBody>
      <dsp:txXfrm>
        <a:off x="2735551" y="2135815"/>
        <a:ext cx="3079015" cy="952169"/>
      </dsp:txXfrm>
    </dsp:sp>
    <dsp:sp modelId="{097D0485-1CEB-49F4-9611-A95D8BA3953B}">
      <dsp:nvSpPr>
        <dsp:cNvPr id="0" name=""/>
        <dsp:cNvSpPr/>
      </dsp:nvSpPr>
      <dsp:spPr>
        <a:xfrm>
          <a:off x="5638800" y="2057398"/>
          <a:ext cx="3045499" cy="1093892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Загрязнение</a:t>
          </a:r>
          <a:r>
            <a:rPr lang="ru-RU" sz="1800" b="1" kern="1200" baseline="0" dirty="0" smtClean="0"/>
            <a:t> гидросферы</a:t>
          </a:r>
          <a:endParaRPr lang="ru-RU" sz="1800" b="1" kern="1200" dirty="0"/>
        </a:p>
      </dsp:txBody>
      <dsp:txXfrm>
        <a:off x="5638800" y="2057398"/>
        <a:ext cx="3045499" cy="1093892"/>
      </dsp:txXfrm>
    </dsp:sp>
    <dsp:sp modelId="{CE2D804E-824F-4302-9A4D-67ADA1911CB8}">
      <dsp:nvSpPr>
        <dsp:cNvPr id="0" name=""/>
        <dsp:cNvSpPr/>
      </dsp:nvSpPr>
      <dsp:spPr>
        <a:xfrm>
          <a:off x="1869" y="3293288"/>
          <a:ext cx="3315142" cy="1507313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Загрязнение</a:t>
          </a:r>
          <a:r>
            <a:rPr lang="ru-RU" sz="1800" kern="1200" baseline="0" dirty="0" smtClean="0"/>
            <a:t> мирового океана неочищенными стоками, нефтью, отходами</a:t>
          </a:r>
          <a:endParaRPr lang="ru-RU" sz="1800" kern="1200" dirty="0"/>
        </a:p>
      </dsp:txBody>
      <dsp:txXfrm>
        <a:off x="1869" y="3293288"/>
        <a:ext cx="3315142" cy="1507313"/>
      </dsp:txXfrm>
    </dsp:sp>
    <dsp:sp modelId="{23495F65-6456-4231-BA66-74CCB2A5E1FF}">
      <dsp:nvSpPr>
        <dsp:cNvPr id="0" name=""/>
        <dsp:cNvSpPr/>
      </dsp:nvSpPr>
      <dsp:spPr>
        <a:xfrm>
          <a:off x="3124200" y="3429002"/>
          <a:ext cx="3059408" cy="1254250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Загрязнение атмосферы и подземных источников</a:t>
          </a:r>
          <a:endParaRPr lang="ru-RU" sz="1800" kern="1200" dirty="0"/>
        </a:p>
      </dsp:txBody>
      <dsp:txXfrm>
        <a:off x="3124200" y="3429002"/>
        <a:ext cx="3059408" cy="1254250"/>
      </dsp:txXfrm>
    </dsp:sp>
    <dsp:sp modelId="{70FF5EC6-F1F3-49AE-9AAE-A94F692121A8}">
      <dsp:nvSpPr>
        <dsp:cNvPr id="0" name=""/>
        <dsp:cNvSpPr/>
      </dsp:nvSpPr>
      <dsp:spPr>
        <a:xfrm>
          <a:off x="5955018" y="3657603"/>
          <a:ext cx="2731781" cy="797047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Загрязнение</a:t>
          </a:r>
          <a:r>
            <a:rPr lang="ru-RU" sz="1800" b="1" kern="1200" baseline="0" dirty="0" smtClean="0"/>
            <a:t> гидросферы</a:t>
          </a:r>
          <a:endParaRPr lang="ru-RU" sz="1800" b="1" kern="1200" dirty="0"/>
        </a:p>
      </dsp:txBody>
      <dsp:txXfrm>
        <a:off x="5955018" y="3657603"/>
        <a:ext cx="2731781" cy="797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991D9-0F7A-43A7-B977-A511F4EF58B3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04577-EF9E-407A-8625-C4D85E9F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55305C-5D8D-42AE-85AE-9BFB9236C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F5B1F3-743C-4126-9615-E257275F1D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C38FD6-8DB9-4C05-A27F-89D1260CCD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C38005-39D7-4C03-91F9-695B4CE5CF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06FE-66DC-4D68-BD79-91472AB20C12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D02D-5726-4946-99B9-B739BAFF5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ch1029.ru/uploads/1276857460_197-03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hyperlink" Target="http://readmas.ru/wp-content/filesall/2011/10/avtotransport_i_ekologicheskaya_situaciya_na_planete_readmas.ru_3.jpg" TargetMode="Externa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hyperlink" Target="http://www.autoreview.ru/archive/2005/22/rusnews/800/01.jpg" TargetMode="Externa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ownloads\&#1047;&#1077;&#1084;&#1083;&#1103;&#1085;&#1077;%20-%20&#1055;&#1088;&#1086;&#1089;&#1090;&#1080;,%20&#1047;&#1077;&#1084;&#1083;&#1103;.mp3" TargetMode="External"/><Relationship Id="rId4" Type="http://schemas.openxmlformats.org/officeDocument/2006/relationships/image" Target="../media/image12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hyperlink" Target="http://sh-fizika.ru/uploads/posts/2012-03/1330729952_img_1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-oboi.ru/pimage.php?page1=moto&amp;page2=all&amp;page3=pmotoall50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stat11.privet.ru/lr/08147cdf0e2e0daf9032499e3ed6555b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hyperlink" Target="//upload.wikimedia.org/wikipedia/commons/8/8a/Displacement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A0%D1%8F%D0%B4%D0%BD%D1%8B%D0%B9_%D1%87%D0%B5%D1%82%D1%8B%D1%80%D1%91%D1%85%D1%86%D0%B8%D0%BB%D0%B8%D0%BD%D0%B4%D1%80%D0%BE%D0%B2%D1%8B%D0%B9_%D0%B4%D0%B2%D0%B8%D0%B3%D0%B0%D1%82%D0%B5%D0%BB%D1%8C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upload.wikimedia.org/wikipedia/commons/8/80/Sadi_Carnot.jpeg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900igr.net/datas/fizika/Teplovye-dvigateli-KPD-teplovykh-dvigatelej/0032-032-Ranshe-priroda-ustrashala-cheloveka-a-teper-chelovek-ustrashaet.jpg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i.dailymail.co.uk/i/pix/2008/08/02/article-1040892-0226448200000578-926_468x286_popup.jpg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lrnews.ru/photo/theme/017/450/main_big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77;&#1089;&#1077;&#1083;&#1099;&#1077;%20&#1088;&#1077;&#1073;&#1103;&#1090;&#1072;%20-%20&#1040;&#1074;&#1090;&#1086;&#1084;&#1086;&#1073;&#1080;&#1083;&#1080;%20(mp3ostrov.com).mp3" TargetMode="External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hyperlink" Target="http://900igr.net/datas/ekologija/Problemy-ekologii/0012-012-Vyberite-vash-prognoz-razvitija-ekologicheskoj-problemy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900igr.net/datas/fizika/Teplovoj-dvigatel/0017-017-Reshenie-problem-ekologii.jpg" TargetMode="Externa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hyperlink" Target="http://900igr.net/datas/fizika/Teplovoj-dvigatel/0025-025-Vyvod-V-interesakh-zaschity-okruzhajuschej-sredy-schitaetsja-tselesoobraznym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7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64" y="214290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Воздушный транспор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5" descr="i?id=24221727&amp;tov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2559050" cy="2054225"/>
          </a:xfrm>
          <a:prstGeom prst="rect">
            <a:avLst/>
          </a:prstGeom>
          <a:noFill/>
        </p:spPr>
      </p:pic>
      <p:pic>
        <p:nvPicPr>
          <p:cNvPr id="4" name="Picture 17" descr="i?id=22418255&amp;tov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7166"/>
            <a:ext cx="1562100" cy="2428892"/>
          </a:xfrm>
          <a:prstGeom prst="rect">
            <a:avLst/>
          </a:prstGeom>
          <a:noFill/>
        </p:spPr>
      </p:pic>
      <p:pic>
        <p:nvPicPr>
          <p:cNvPr id="5" name="Picture 5" descr="Турбореактивные двигатели АЛ-31Ф самолета Су-30МК. Относятся к классу воздушно-реактивных двигателе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714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 descr="Самолё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3214710" cy="1785950"/>
          </a:xfrm>
          <a:prstGeom prst="rect">
            <a:avLst/>
          </a:prstGeom>
          <a:noFill/>
        </p:spPr>
      </p:pic>
      <p:pic>
        <p:nvPicPr>
          <p:cNvPr id="117766" name="Picture 6" descr="Вертолё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929198"/>
            <a:ext cx="300039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Картинка 5 из 58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im5-tub-ru.yandex.net/i?id=382358647-5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Картинка 380 из 60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21537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Земля –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планета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дана для высокой любви.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над миром сияли рассветы,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Землю от смрада спасти!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3538" name="Picture 2" descr="Надо Землю сп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6667500" cy="5000625"/>
          </a:xfrm>
          <a:prstGeom prst="rect">
            <a:avLst/>
          </a:prstGeom>
          <a:noFill/>
        </p:spPr>
      </p:pic>
      <p:pic>
        <p:nvPicPr>
          <p:cNvPr id="4" name="Земляне - Прости, Зем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Больше читайте. Физику. И счастье улыбнется ва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ссворд: &quot;Тепловые явления. Изменение агрегатных состояний вещества&quot;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892971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Водный. Транспор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i?id=1718059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27325" cy="203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2736850" cy="1143000"/>
          </a:xfrm>
        </p:spPr>
        <p:txBody>
          <a:bodyPr>
            <a:normAutofit fontScale="90000"/>
          </a:bodyPr>
          <a:lstStyle/>
          <a:p>
            <a:r>
              <a:rPr lang="ru-RU" sz="3800" dirty="0"/>
              <a:t>Виды транспорта</a:t>
            </a:r>
          </a:p>
        </p:txBody>
      </p:sp>
      <p:pic>
        <p:nvPicPr>
          <p:cNvPr id="31748" name="Picture 4" descr="08-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730" t="26407"/>
          <a:stretch>
            <a:fillRect/>
          </a:stretch>
        </p:blipFill>
        <p:spPr>
          <a:xfrm>
            <a:off x="142844" y="2205038"/>
            <a:ext cx="2857520" cy="2109787"/>
          </a:xfrm>
          <a:noFill/>
          <a:ln/>
        </p:spPr>
      </p:pic>
      <p:pic>
        <p:nvPicPr>
          <p:cNvPr id="31749" name="Picture 5" descr="Турбореактивные двигатели АЛ-31Ф самолета Су-30МК. Относятся к классу воздушно-реактивных двигателе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88913"/>
            <a:ext cx="1714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1702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900" y="2133600"/>
            <a:ext cx="3213100" cy="2160588"/>
          </a:xfrm>
          <a:prstGeom prst="rect">
            <a:avLst/>
          </a:prstGeom>
          <a:noFill/>
        </p:spPr>
      </p:pic>
      <p:pic>
        <p:nvPicPr>
          <p:cNvPr id="31753" name="Picture 9" descr="i?id=17180598&amp;tov=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508500"/>
            <a:ext cx="2727325" cy="2036763"/>
          </a:xfrm>
          <a:prstGeom prst="rect">
            <a:avLst/>
          </a:prstGeom>
          <a:noFill/>
        </p:spPr>
      </p:pic>
      <p:pic>
        <p:nvPicPr>
          <p:cNvPr id="31755" name="Picture 11" descr="Картинка 5 из 27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581525"/>
            <a:ext cx="2381250" cy="1790700"/>
          </a:xfrm>
          <a:prstGeom prst="rect">
            <a:avLst/>
          </a:prstGeom>
          <a:noFill/>
        </p:spPr>
      </p:pic>
      <p:pic>
        <p:nvPicPr>
          <p:cNvPr id="31757" name="Picture 13" descr="i?id=31938978&amp;tov=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508500"/>
            <a:ext cx="2735263" cy="2060575"/>
          </a:xfrm>
          <a:prstGeom prst="rect">
            <a:avLst/>
          </a:prstGeom>
          <a:noFill/>
        </p:spPr>
      </p:pic>
      <p:pic>
        <p:nvPicPr>
          <p:cNvPr id="31759" name="Picture 15" descr="i?id=24221727&amp;tov=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2420938"/>
            <a:ext cx="2559050" cy="2054225"/>
          </a:xfrm>
          <a:prstGeom prst="rect">
            <a:avLst/>
          </a:prstGeom>
          <a:noFill/>
        </p:spPr>
      </p:pic>
      <p:pic>
        <p:nvPicPr>
          <p:cNvPr id="31761" name="Picture 17" descr="i?id=22418255&amp;tov=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9338" y="188913"/>
            <a:ext cx="1562100" cy="22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Схема теплового двигателя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16238" y="1916113"/>
            <a:ext cx="31686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нагреватель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2916238" y="3141663"/>
            <a:ext cx="338455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рабочее тело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716463" y="4868863"/>
            <a:ext cx="31686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холодильник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4284663" y="2492375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116013" y="4868863"/>
            <a:ext cx="3168650" cy="5048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совершение действия</a:t>
            </a: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 rot="5400000">
            <a:off x="6011862" y="4149726"/>
            <a:ext cx="504825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 rot="16200000" flipH="1">
            <a:off x="2735262" y="4186238"/>
            <a:ext cx="504825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7" name="WordArt 11"/>
          <p:cNvSpPr>
            <a:spLocks noChangeArrowheads="1" noChangeShapeType="1" noTextEdit="1"/>
          </p:cNvSpPr>
          <p:nvPr/>
        </p:nvSpPr>
        <p:spPr bwMode="auto">
          <a:xfrm>
            <a:off x="2195513" y="1844675"/>
            <a:ext cx="523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Т1</a:t>
            </a:r>
          </a:p>
        </p:txBody>
      </p:sp>
      <p:sp>
        <p:nvSpPr>
          <p:cNvPr id="70668" name="WordArt 12"/>
          <p:cNvSpPr>
            <a:spLocks noChangeArrowheads="1" noChangeShapeType="1" noTextEdit="1"/>
          </p:cNvSpPr>
          <p:nvPr/>
        </p:nvSpPr>
        <p:spPr bwMode="auto">
          <a:xfrm>
            <a:off x="8172450" y="4868863"/>
            <a:ext cx="523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Т2</a:t>
            </a:r>
          </a:p>
        </p:txBody>
      </p:sp>
      <p:sp>
        <p:nvSpPr>
          <p:cNvPr id="70669" name="WordArt 13"/>
          <p:cNvSpPr>
            <a:spLocks noChangeArrowheads="1" noChangeShapeType="1" noTextEdit="1"/>
          </p:cNvSpPr>
          <p:nvPr/>
        </p:nvSpPr>
        <p:spPr bwMode="auto">
          <a:xfrm>
            <a:off x="4859338" y="2492375"/>
            <a:ext cx="523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Q1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0670" name="WordArt 14"/>
          <p:cNvSpPr>
            <a:spLocks noChangeArrowheads="1" noChangeShapeType="1" noTextEdit="1"/>
          </p:cNvSpPr>
          <p:nvPr/>
        </p:nvSpPr>
        <p:spPr bwMode="auto">
          <a:xfrm>
            <a:off x="6732588" y="4005263"/>
            <a:ext cx="523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Q2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0671" name="WordArt 15"/>
          <p:cNvSpPr>
            <a:spLocks noChangeArrowheads="1" noChangeShapeType="1" noTextEdit="1"/>
          </p:cNvSpPr>
          <p:nvPr/>
        </p:nvSpPr>
        <p:spPr bwMode="auto">
          <a:xfrm>
            <a:off x="2124075" y="4149725"/>
            <a:ext cx="523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Тепловые машины могут быть устроены различным образом, но в любой тепловой машине должно быть рабочее вещество, или тело, которое в рабочей части машины совершает механическую работу, нагреватель, где рабочее вещество получает энергию и холодильник отбирающий у рабочего тела тепло. Рабочим веществом может быть водяной пар или газ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Состав теплового двигателя</a:t>
            </a:r>
            <a:br>
              <a:rPr lang="ru-RU"/>
            </a:br>
            <a:r>
              <a:rPr lang="ru-RU" sz="3200"/>
              <a:t>( Николя Сади Карно)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92308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u="sng"/>
              <a:t>Нагреватель</a:t>
            </a:r>
            <a:r>
              <a:rPr lang="ru-RU" sz="2800"/>
              <a:t> – устройство, отдающее энергию на совершение работы (газ, пар, топливо).</a:t>
            </a:r>
          </a:p>
          <a:p>
            <a:pPr>
              <a:lnSpc>
                <a:spcPct val="90000"/>
              </a:lnSpc>
            </a:pPr>
            <a:r>
              <a:rPr lang="ru-RU" sz="2800" u="sng"/>
              <a:t>Рабочее тело</a:t>
            </a:r>
            <a:r>
              <a:rPr lang="ru-RU" sz="2800"/>
              <a:t> – устройство, непосредственно осуществляющее механическую работу.</a:t>
            </a:r>
          </a:p>
          <a:p>
            <a:pPr>
              <a:lnSpc>
                <a:spcPct val="90000"/>
              </a:lnSpc>
            </a:pPr>
            <a:r>
              <a:rPr lang="ru-RU" sz="2800" u="sng"/>
              <a:t>Холодильник</a:t>
            </a:r>
            <a:r>
              <a:rPr lang="ru-RU" sz="2800"/>
              <a:t> – устройство, поглощающее энергию рабочего тела (атмосфера, конденсаторы).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268413"/>
            <a:ext cx="15128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8424863" cy="578647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InflateBottom">
              <a:avLst>
                <a:gd name="adj" fmla="val 81245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bg2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 История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bg2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создания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dist="56796" dir="1593903" algn="ctr" rotWithShape="0">
                    <a:schemeClr val="bg2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 тепловых двигателей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Гипотеза исследования: Я считаю, что автомобиль является важным изобретением в жизни челове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8697913" cy="547211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>
                <a:latin typeface="Times New Roman" pitchFamily="18" charset="0"/>
              </a:rPr>
              <a:t>		</a:t>
            </a:r>
            <a:endParaRPr lang="ru-RU" sz="2000" b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		История появления тепловых двигателей уходит в далекое прошлое. Говорят, еще две с лишним тысячи лет назад, в III веке до нашей эры, великий греческий механик и математик Архимед построил пушку, которая стреляла с помощью пара. Рисунок пушки Архимеда и ее описание были найдены спустя 18 столетий в рукописях великого итальянского ученого, инженера и художника Леонардо да Винчи.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		Как же стреляла эта пушка? Один конец ствола сильно нагревали на огне. Затем в нагретую часть ствола наливали воду. Вода мгновенно испарялась и превращалась в пар. Пар, расширяясь, с силой и грохотом выбрасывал ядро. Для нас интересно здесь то, что ствол пушки представлял собой цилиндр, по которому как поршень скользило ядро</a:t>
            </a:r>
            <a:r>
              <a:rPr lang="ru-RU" sz="2000" b="1" dirty="0" smtClean="0">
                <a:latin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01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Предпосылки возникновения тепловых двитателей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2480310" cy="18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98" decel="100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nimBg="1"/>
      <p:bldP spid="716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4897438" cy="61928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dirty="0"/>
              <a:t>		</a:t>
            </a:r>
            <a:r>
              <a:rPr lang="ru-RU" sz="1800" b="1" dirty="0"/>
              <a:t>Примерно тремя столетиями позже в Александрии </a:t>
            </a:r>
            <a:r>
              <a:rPr lang="ru-RU" sz="1800" b="1" dirty="0" smtClean="0"/>
              <a:t>,выдающийся </a:t>
            </a:r>
            <a:r>
              <a:rPr lang="ru-RU" sz="1800" b="1" dirty="0"/>
              <a:t>ученый Герон, которого историки называют Героном </a:t>
            </a:r>
            <a:r>
              <a:rPr lang="ru-RU" sz="1800" b="1" dirty="0" smtClean="0"/>
              <a:t>Александрийским изобрёл интересный прибор, который сейчас называют </a:t>
            </a:r>
            <a:r>
              <a:rPr lang="ru-RU" sz="1800" b="1" dirty="0" err="1" smtClean="0"/>
              <a:t>Героновым</a:t>
            </a:r>
            <a:r>
              <a:rPr lang="ru-RU" sz="1800" b="1" dirty="0" smtClean="0"/>
              <a:t>  </a:t>
            </a:r>
            <a:r>
              <a:rPr lang="ru-RU" sz="1800" b="1" dirty="0"/>
              <a:t>шаром.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/>
              <a:t>		 Он представляет собой полый железный шар, закрепленный так, что может вращаться вокруг горизонтальной оси. Из закрытого котла с кипящей водой пар по трубке поступает в шар, из шара он вырывается наружу через изогнутые трубки, при этом шар приходит во вращение. Внутренняя энергия пара превращается в механическую энергию вращения шара. </a:t>
            </a:r>
            <a:r>
              <a:rPr lang="ru-RU" sz="1800" b="1" dirty="0" err="1"/>
              <a:t>Геронов</a:t>
            </a:r>
            <a:r>
              <a:rPr lang="ru-RU" sz="1800" b="1" dirty="0"/>
              <a:t> шар — это прообраз современных реактивных двигателей.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</p:txBody>
      </p:sp>
      <p:pic>
        <p:nvPicPr>
          <p:cNvPr id="73735" name="Picture 7" descr="06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785926"/>
            <a:ext cx="3390900" cy="2190750"/>
          </a:xfrm>
        </p:spPr>
      </p:pic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 rot="-1194054">
            <a:off x="5076825" y="765175"/>
            <a:ext cx="4067175" cy="1314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594054" scaled="1"/>
                </a:gradFill>
                <a:latin typeface="Impact"/>
              </a:rPr>
              <a:t>Изобретение Герона</a:t>
            </a:r>
          </a:p>
        </p:txBody>
      </p:sp>
      <p:pic>
        <p:nvPicPr>
          <p:cNvPr id="59394" name="Picture 2" descr="C:\Users\ПК\AppData\Local\Temp\Temp1_dvigat.zip\her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nimBg="1"/>
      <p:bldP spid="737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8143932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Цели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-объяснить принцип действия тепловых двигателей, определить КПД тепловых двигателей: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-показать значение тепловых двигателей в жизни человека;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-рассмотреть, в чем заключается вредное воздействие тепловых двигателей на окружающую среду и здоровье человека;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-выяснить пути охраны окружающей среды;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монологическую речь учащихся;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-содействовать формированию навыков сравнения, выделения главного и второстепенного в изучаемом материале, обобщения, логического мышления;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-поддерживать интерес к предмету, желание учиться.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Q. ЭОЛИПИЛ – первая паровая машина I – II вв. н.э. H2 O. Создатель – Герон Александрийск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0" y="404813"/>
            <a:ext cx="5143500" cy="5726112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/>
              <a:t>		</a:t>
            </a:r>
            <a:r>
              <a:rPr lang="ru-RU" sz="1600" b="1" dirty="0">
                <a:latin typeface="Bookman Old Style" pitchFamily="18" charset="0"/>
              </a:rPr>
              <a:t>В то время изобретение Герона не нашло применения и осталось только забавой. Прошло 15 столетий. Во времена нового расцвета науки и техники, наступившего после периода средневековья, об использовании внутренней энергии пара задумывается Леонардо да Винчи. В его рукописях есть несколько рисунков с изображением цилиндра и поршня. Под поршнем в цилиндре находится вода, а сам цилиндр подогревается. Леонардо да Винчи предполагал, что образовавшийся в результате нагрева воды пар, расширяясь и увеличиваясь в объеме, будет искать выход и толкать поршень вверх. Во время своего движения вверх поршень мог бы совершать полезную работу.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latin typeface="Bookman Old Style" pitchFamily="18" charset="0"/>
              </a:rPr>
              <a:t>		 Несколько иначе представлял себе двигатель, использующий энергию пара, Джованни </a:t>
            </a:r>
            <a:r>
              <a:rPr lang="ru-RU" sz="1600" b="1" dirty="0" err="1">
                <a:latin typeface="Bookman Old Style" pitchFamily="18" charset="0"/>
              </a:rPr>
              <a:t>Бранка</a:t>
            </a:r>
            <a:r>
              <a:rPr lang="ru-RU" sz="1600" b="1" dirty="0">
                <a:latin typeface="Bookman Old Style" pitchFamily="18" charset="0"/>
              </a:rPr>
              <a:t>, живший на век позже великого Леонардо. Это было колесо с лопатками, в которое с силой ударяла струя пара, благодаря чему колесо начинало вращаться. По существу, это была первая паровая турбина.</a:t>
            </a:r>
            <a:r>
              <a:rPr lang="ru-RU" sz="1600" dirty="0">
                <a:latin typeface="Bookman Old Style" pitchFamily="18" charset="0"/>
              </a:rPr>
              <a:t> </a:t>
            </a:r>
          </a:p>
        </p:txBody>
      </p:sp>
      <p:pic>
        <p:nvPicPr>
          <p:cNvPr id="76807" name="Picture 7" descr="0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141663"/>
            <a:ext cx="3240087" cy="2951162"/>
          </a:xfrm>
          <a:prstGeom prst="rect">
            <a:avLst/>
          </a:prstGeom>
          <a:noFill/>
        </p:spPr>
      </p:pic>
      <p:sp>
        <p:nvSpPr>
          <p:cNvPr id="76809" name="WordArt 9"/>
          <p:cNvSpPr>
            <a:spLocks noChangeArrowheads="1" noChangeShapeType="1" noTextEdit="1"/>
          </p:cNvSpPr>
          <p:nvPr/>
        </p:nvSpPr>
        <p:spPr bwMode="auto">
          <a:xfrm>
            <a:off x="571472" y="785794"/>
            <a:ext cx="3167063" cy="194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Паровая турбина</a:t>
            </a:r>
          </a:p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3600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     </a:t>
            </a:r>
            <a:r>
              <a:rPr lang="ru-RU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Д.Бранка</a:t>
            </a: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build="p" animBg="1"/>
      <p:bldP spid="768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Первые тепловые двигатели. Кто и когда изобрёл? Деви Папин – английский физик, один из изобретателей парового двигателя. 1680г. – Изобрёл паровой котёл 1681г. – Снабдил его предохранительным клапаном 1690г. – Первым использовал пар для поднятия поршня и описал замкнутый термодинамический цикл парового двигателя. 1707г. – Представил описание своего двигател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75" name="Picture 31" descr="Принцип работы великой идеи Папена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333375"/>
            <a:ext cx="3344863" cy="2189163"/>
          </a:xfrm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2857496"/>
            <a:ext cx="7908954" cy="3643338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800" b="1" dirty="0"/>
              <a:t>		</a:t>
            </a: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XVII-XVIII веках над изобретением паровой машины трудились англичане Томас </a:t>
            </a:r>
            <a:r>
              <a:rPr lang="ru-RU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Севери</a:t>
            </a: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(1650-1715) и Томас </a:t>
            </a:r>
            <a:r>
              <a:rPr lang="ru-RU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Ньюкомен</a:t>
            </a: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(1663-1729), француз </a:t>
            </a:r>
            <a:r>
              <a:rPr lang="ru-RU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Дени</a:t>
            </a: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Папен</a:t>
            </a: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(1647-1714), русский ученый Иван Иванович Ползунов (1728-1766) и многие другие.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В своем новом двигателе </a:t>
            </a:r>
            <a:r>
              <a:rPr lang="ru-RU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Папен</a:t>
            </a:r>
            <a:r>
              <a:rPr lang="ru-RU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вместо пороха использовал воду. Ее наливали в цилиндр под поршень, а сам цилиндр разогревали снизу. Образующийся пар поднимал поршень. Затем цилиндр охлаждали, и находящийся в нем пар конденсировался — снова превращался в воду. Поршень, как и в случае порохового двигателя, под действием своего веса и атмосферного давления опускался вниз. Этот двигатель работал лучше, чем пороховой, но для серьезного практического использования был также малопригоден: нужно было подводить и отводить огонь, подавать охлажденную воду, ждать, пока пар сконденсируется, перекрывать воду и т.п.</a:t>
            </a:r>
          </a:p>
        </p:txBody>
      </p:sp>
      <p:sp>
        <p:nvSpPr>
          <p:cNvPr id="82976" name="WordArt 32" descr="Белый мрамор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4176713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1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Принцип работы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великой идеи Папена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8229600" cy="2881313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800" b="1" dirty="0"/>
              <a:t>		</a:t>
            </a:r>
            <a:r>
              <a:rPr lang="ru-RU" sz="1600" b="1" dirty="0">
                <a:latin typeface="Georgia" pitchFamily="18" charset="0"/>
              </a:rPr>
              <a:t>Англичанин Томас </a:t>
            </a:r>
            <a:r>
              <a:rPr lang="ru-RU" sz="1600" b="1" dirty="0" err="1">
                <a:latin typeface="Georgia" pitchFamily="18" charset="0"/>
              </a:rPr>
              <a:t>Севери</a:t>
            </a:r>
            <a:r>
              <a:rPr lang="ru-RU" sz="1600" b="1" dirty="0">
                <a:latin typeface="Georgia" pitchFamily="18" charset="0"/>
              </a:rPr>
              <a:t> построил паровой насос для откачки воды из шахты. В его машине приготовление пара происходило вне цилиндра — в котле.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latin typeface="Georgia" pitchFamily="18" charset="0"/>
              </a:rPr>
              <a:t>		 Вслед за </a:t>
            </a:r>
            <a:r>
              <a:rPr lang="ru-RU" sz="1600" b="1" dirty="0" err="1">
                <a:latin typeface="Georgia" pitchFamily="18" charset="0"/>
              </a:rPr>
              <a:t>Севери</a:t>
            </a:r>
            <a:r>
              <a:rPr lang="ru-RU" sz="1600" b="1" dirty="0">
                <a:latin typeface="Georgia" pitchFamily="18" charset="0"/>
              </a:rPr>
              <a:t> паровую машину (также приспособленную для откачивания воды из шахты) сконструировал английский кузнец Томас </a:t>
            </a:r>
            <a:r>
              <a:rPr lang="ru-RU" sz="1600" b="1" dirty="0" err="1">
                <a:latin typeface="Georgia" pitchFamily="18" charset="0"/>
              </a:rPr>
              <a:t>Ньюкомен</a:t>
            </a:r>
            <a:r>
              <a:rPr lang="ru-RU" sz="1600" b="1" dirty="0">
                <a:latin typeface="Georgia" pitchFamily="18" charset="0"/>
              </a:rPr>
              <a:t>. Он умело использовал многое из того, что было придумано до него. </a:t>
            </a:r>
            <a:r>
              <a:rPr lang="ru-RU" sz="1600" b="1" dirty="0" err="1">
                <a:latin typeface="Georgia" pitchFamily="18" charset="0"/>
              </a:rPr>
              <a:t>Ньюкомен</a:t>
            </a:r>
            <a:r>
              <a:rPr lang="ru-RU" sz="1600" b="1" dirty="0">
                <a:latin typeface="Georgia" pitchFamily="18" charset="0"/>
              </a:rPr>
              <a:t> взял цилиндр с поршнем </a:t>
            </a:r>
            <a:r>
              <a:rPr lang="ru-RU" sz="1600" b="1" dirty="0" err="1">
                <a:latin typeface="Georgia" pitchFamily="18" charset="0"/>
              </a:rPr>
              <a:t>Папена</a:t>
            </a:r>
            <a:r>
              <a:rPr lang="ru-RU" sz="1600" b="1" dirty="0">
                <a:latin typeface="Georgia" pitchFamily="18" charset="0"/>
              </a:rPr>
              <a:t>, но пар для подъема поршня получал, как и </a:t>
            </a:r>
            <a:r>
              <a:rPr lang="ru-RU" sz="1600" b="1" dirty="0" err="1">
                <a:latin typeface="Georgia" pitchFamily="18" charset="0"/>
              </a:rPr>
              <a:t>Севери</a:t>
            </a:r>
            <a:r>
              <a:rPr lang="ru-RU" sz="1600" b="1" dirty="0">
                <a:latin typeface="Georgia" pitchFamily="18" charset="0"/>
              </a:rPr>
              <a:t>, в отдельном котле.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latin typeface="Georgia" pitchFamily="18" charset="0"/>
              </a:rPr>
              <a:t>		Машина </a:t>
            </a:r>
            <a:r>
              <a:rPr lang="ru-RU" sz="1600" b="1" dirty="0" err="1">
                <a:latin typeface="Georgia" pitchFamily="18" charset="0"/>
              </a:rPr>
              <a:t>Ньюкомена</a:t>
            </a:r>
            <a:r>
              <a:rPr lang="ru-RU" sz="1600" b="1" dirty="0">
                <a:latin typeface="Georgia" pitchFamily="18" charset="0"/>
              </a:rPr>
              <a:t>, как и все ее предшественницы, работала прерывисто — между двумя рабочими ходами поршня была пауза. Высотой она была с </a:t>
            </a:r>
            <a:r>
              <a:rPr lang="ru-RU" sz="1600" b="1" dirty="0" err="1">
                <a:latin typeface="Georgia" pitchFamily="18" charset="0"/>
              </a:rPr>
              <a:t>четырех-пятиэтажный</a:t>
            </a:r>
            <a:r>
              <a:rPr lang="ru-RU" sz="1600" b="1" dirty="0">
                <a:latin typeface="Georgia" pitchFamily="18" charset="0"/>
              </a:rPr>
              <a:t> дом и, следовательно, исключительно «прожорлива»: пятьдесят лошадей еле-еле успевали подвозить ей топливо. Обслуживающий персонал состоял из двух человек: кочегар непрерывно подбрасывал уголь в «ненасытную пасть» топки, а механик управлял кранами, впускающими пар и холодную воду в цилиндр.</a:t>
            </a:r>
          </a:p>
        </p:txBody>
      </p:sp>
      <p:pic>
        <p:nvPicPr>
          <p:cNvPr id="86023" name="Picture 7" descr="Принцип работы машины Ньюкомен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644900"/>
            <a:ext cx="3097213" cy="3213100"/>
          </a:xfrm>
          <a:prstGeom prst="rect">
            <a:avLst/>
          </a:prstGeom>
          <a:noFill/>
        </p:spPr>
      </p:pic>
      <p:pic>
        <p:nvPicPr>
          <p:cNvPr id="86024" name="Picture 8" descr="06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619500"/>
            <a:ext cx="3162300" cy="3238500"/>
          </a:xfrm>
          <a:prstGeom prst="rect">
            <a:avLst/>
          </a:prstGeom>
          <a:noFill/>
        </p:spPr>
      </p:pic>
      <p:sp>
        <p:nvSpPr>
          <p:cNvPr id="86025" name="WordArt 9"/>
          <p:cNvSpPr>
            <a:spLocks noChangeArrowheads="1" noChangeShapeType="1" noTextEdit="1"/>
          </p:cNvSpPr>
          <p:nvPr/>
        </p:nvSpPr>
        <p:spPr bwMode="auto">
          <a:xfrm rot="5400000">
            <a:off x="3132138" y="4221162"/>
            <a:ext cx="2736850" cy="20161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Машина</a:t>
            </a:r>
          </a:p>
          <a:p>
            <a:pPr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Ньюкомена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6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 animBg="1"/>
      <p:bldP spid="860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дель паровой машины Ползу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3643306" cy="5438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0"/>
            <a:ext cx="53578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гениальный русский изобретатель, солдатский сын Иван Ползунов. построил свою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огнедействующую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машину» на одном из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барнаульских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заводов. В отличие от паровых насосов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Севери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Ньюкомена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 которых Ползунов знал, и недостатки которых ясно осознавал, это был проект универсальной машины непрерывного действия. Машина предназначалась для воздуходувных мехов, нагнетающих воздух в плавильные печи. Главной ее особенностью было то, что рабочий вал качался непрерывно, без холостых пауз. Это достигалось тем, что Ползунов предусмотрел вместо одного цилиндра, как это было в машине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Ньюкомена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два попеременно работающих. Пока в одном цилиндре поршень под действием пара поднимался вверх, в другом пар конденсировался, и поршень шел вниз. Оба поршня были связаны одним рабочим валом, который они поочередно поворачивали то в одну, то в другую стороны. Рабочий ход машины осуществлялся не за счет атмосферного давления, как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Ньюкомена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благодаря работе пара в цилиндрах.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011863" cy="6858000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/>
              <a:t>		</a:t>
            </a:r>
            <a:r>
              <a:rPr lang="ru-RU" sz="1600" b="1" dirty="0">
                <a:latin typeface="Arial" charset="0"/>
              </a:rPr>
              <a:t>Создателем универсального парового двигателя, который получил широкое распространение, стал английский механик Джеймс Уатт (1736-1819).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latin typeface="Arial" charset="0"/>
              </a:rPr>
              <a:t>		 Работая над усовершенствованием машины </a:t>
            </a:r>
            <a:r>
              <a:rPr lang="ru-RU" sz="1600" b="1" dirty="0" err="1">
                <a:latin typeface="Arial" charset="0"/>
              </a:rPr>
              <a:t>Ньюкомена</a:t>
            </a:r>
            <a:r>
              <a:rPr lang="ru-RU" sz="1600" b="1" dirty="0">
                <a:latin typeface="Arial" charset="0"/>
              </a:rPr>
              <a:t>, он в 1784 году построил двигатель, который годился для любых нужд</a:t>
            </a:r>
            <a:r>
              <a:rPr lang="ru-RU" sz="1600" b="1" dirty="0" smtClean="0">
                <a:latin typeface="Arial" charset="0"/>
              </a:rPr>
              <a:t>.. </a:t>
            </a:r>
            <a:r>
              <a:rPr lang="ru-RU" sz="1600" b="1" dirty="0">
                <a:latin typeface="Arial" charset="0"/>
              </a:rPr>
              <a:t>Универсальный двигатель стал необходим производству, и он был создан.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latin typeface="Arial" charset="0"/>
              </a:rPr>
              <a:t>		В двигателе Уатта применен так называемый кривошипно-шатунный механизм, преобразовывающий возвратно-поступательное движение поршня во вращательное движение колеса.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latin typeface="Arial" charset="0"/>
              </a:rPr>
              <a:t>		Уже потом было придумано «двойное действие» машины: направляя поочередно пар то под поршень, то сверху поршня, Уатт превратил оба его хода (вверх и вниз) в рабочие. Машина стала мощнее. Пар в верхнюю и нижнюю части цилиндра направлялся специальным парораспределительным механизмом, который впоследствии был усовершенствован и назван «золотником».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latin typeface="Arial" charset="0"/>
              </a:rPr>
              <a:t>		Затем Уатт пришел к выводу, что вовсе не обязательно все время, пока поршень движется, подавать в цилиндр пар. Достаточно впустить в цилиндр какую-то порцию пара и сообщить поршню движение, а дальше этот пар начнет расширяться и перемещать поршень в крайнее положение. Это сделало машину экономичней: меньше требовалось пара, меньше расходовалось топлива.</a:t>
            </a:r>
          </a:p>
        </p:txBody>
      </p:sp>
      <p:pic>
        <p:nvPicPr>
          <p:cNvPr id="97288" name="Picture 8" descr="06_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404813"/>
            <a:ext cx="2332037" cy="2189162"/>
          </a:xfrm>
        </p:spPr>
      </p:pic>
      <p:pic>
        <p:nvPicPr>
          <p:cNvPr id="97289" name="Picture 9" descr="Принцип работы машины Уатта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572264" y="3941763"/>
            <a:ext cx="2428892" cy="2189162"/>
          </a:xfrm>
        </p:spPr>
      </p:pic>
      <p:sp>
        <p:nvSpPr>
          <p:cNvPr id="97290" name="WordArt 10" descr="Песок"/>
          <p:cNvSpPr>
            <a:spLocks noChangeArrowheads="1" noChangeShapeType="1" noTextEdit="1"/>
          </p:cNvSpPr>
          <p:nvPr/>
        </p:nvSpPr>
        <p:spPr bwMode="auto">
          <a:xfrm rot="5400000">
            <a:off x="3240088" y="3105150"/>
            <a:ext cx="5976938" cy="4333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171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Принцип работы машины</a:t>
            </a:r>
          </a:p>
        </p:txBody>
      </p:sp>
      <p:sp>
        <p:nvSpPr>
          <p:cNvPr id="97291" name="WordArt 11" descr="Песок"/>
          <p:cNvSpPr>
            <a:spLocks noChangeArrowheads="1" noChangeShapeType="1" noTextEdit="1"/>
          </p:cNvSpPr>
          <p:nvPr/>
        </p:nvSpPr>
        <p:spPr bwMode="auto">
          <a:xfrm>
            <a:off x="6443663" y="2708275"/>
            <a:ext cx="23764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48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Уатта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 animBg="1"/>
      <p:bldP spid="97290" grpId="0" animBg="1"/>
      <p:bldP spid="972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"/>
            <a:ext cx="871543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Парова́я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маши́на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тепловой поршневой двигатель, в котором потенциальная энергия водяного пара, поступающего из парового котла, преобразуется в механическую работу возвратно-поступательного движения поршня или вращательного движения вала.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22" name="Picture 2" descr="C:\Users\ПК\Pictures\паровоз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582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Первый в мире паровой автомоб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357826"/>
            <a:ext cx="2571750" cy="1238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4071942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Первый в мире паровой автомобиль, построенный в 1769 г.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Кюньо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7" name="Picture 3" descr="C:\Users\ПК\Pictures\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643338" cy="49625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50070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Модель первого российского паровоза, построенного механиками отцом и сыном Черепановыми в 1833 г.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9" name="Picture 5" descr="Картинка 6 из 144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000108"/>
            <a:ext cx="4862543" cy="2928958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929190" y="285728"/>
            <a:ext cx="3857652" cy="93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первая паровая машина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Первый русский паровоз перевозил 3.5 т груза со скоростью до 15 км /ч по чугунной рельсовой дороге проложенной на 800м. В марте 1835 г. завершилось сооружение 2-го паровоза грузоподъёмностью 17 тонн, в нём были воплощены передовые технические идеи того времени. Всего Черепановы изготовили более 20 паровых машин разной мощност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"/>
            <a:ext cx="9144000" cy="9694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 урока:</a:t>
            </a: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/>
              <a:t>Рассмотреть понятие «тепловой двигатель»;</a:t>
            </a:r>
          </a:p>
          <a:p>
            <a:r>
              <a:rPr lang="ru-RU" sz="2400" dirty="0" smtClean="0"/>
              <a:t>	КПД двигателя;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сформировать представление о видах тепловых 	двигателей  	и их влиянии на окружающую среду.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Развивать навыки самостоятельного поиска и обработки 	информации, совершенствовать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общепредметные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умения и навыки (умение выделять главное, 	анализировать, систематизировать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значение тепловых двигателей в жизни человека;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рассмотреть, в чем заключается вредное воздействие    	тепловых двигателей на окружающую среду и здоровье 	человека;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выяснить пути охраны окружающей среды;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развивать монологическую речь учащихся;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содействовать формированию навыков сравнения,   	 	выделения главного и второстепенного в изучаемом   	материале, обобщения, логического мышления;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поддерживать интерес к предмету, желание учиться.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создать условия для формирования у учащихся 	убеждения 	о личной ответственности  каждого человека за 	состояние 	природной среды.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Двигатель внутреннего сгорания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- тепловой двигатель, в котором химическая энергия топлива, сгорающего в рабочей полости, преобразуется в механическую работу.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09863"/>
            <a:ext cx="48307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581525"/>
            <a:ext cx="49752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Двигатель внутреннего сгорания. 1860г. – Французским механиком Ленуаром был изобретён двигатель внутреннего сгорания 1878г. – Немецким изобретателем Отто сконструирован четырёхтактный двигатель внутреннего сгорания. 1825г. – Немецким изобретателем Даймлером был создан бензиновый двигатель внутреннего сгорания Примерно в то же время Бензиновый двигатель был разработан Костовичем в Росс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Типы ДВС. Роторно-поршневы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7013" y="274638"/>
            <a:ext cx="8737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Устройство двигателя внутреннего сгорания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 l="20988" t="45149" r="19543" b="16418"/>
          <a:stretch>
            <a:fillRect/>
          </a:stretch>
        </p:blipFill>
        <p:spPr bwMode="auto">
          <a:xfrm>
            <a:off x="227013" y="1700213"/>
            <a:ext cx="8737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Двигатели внутреннего сгорания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двухтактные                                  четырехтактные</a:t>
            </a:r>
            <a:endParaRPr lang="ru-RU" dirty="0" smtClean="0"/>
          </a:p>
        </p:txBody>
      </p:sp>
      <p:pic>
        <p:nvPicPr>
          <p:cNvPr id="5123" name="Picture 2" descr="D:\Documents and Settings\ViTark\Рабочий стол\Two-Stroke_Engi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484313"/>
            <a:ext cx="288766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D:\Documents and Settings\ViTark\Рабочий стол\4-Stroke-Engi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84313"/>
            <a:ext cx="273526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Четырехтактный двигатель внутреннего сгорания. Рабочий ход. Выпуск. Впуск. Сжатие. 40%. Потери с охлаждающей водой. Полезная работа. 25%. Потери на трение. 10%. 25%. Потери при выхлоп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Файл:Displacement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6572296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1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 action="ppaction://hlinkfile" tooltip="Рядный четырёхцилиндровый двигатель"/>
              </a:rPr>
              <a:t>Рядный четырёхцилиндровый двигатель</a:t>
            </a:r>
            <a:r>
              <a:rPr lang="ru-RU" dirty="0" smtClean="0"/>
              <a:t> внутреннего сгорания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54050"/>
            <a:ext cx="3168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87663"/>
            <a:ext cx="30972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7425"/>
            <a:ext cx="3228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Первые автомобили с двигателем внутреннего сгорания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3348038" y="765175"/>
            <a:ext cx="4319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а) автомобиль Даймлера</a:t>
            </a:r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3348038" y="2852738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б) автомобиль Бенца </a:t>
            </a:r>
          </a:p>
        </p:txBody>
      </p:sp>
      <p:sp>
        <p:nvSpPr>
          <p:cNvPr id="9224" name="TextBox 6"/>
          <p:cNvSpPr txBox="1">
            <a:spLocks noChangeArrowheads="1"/>
          </p:cNvSpPr>
          <p:nvPr/>
        </p:nvSpPr>
        <p:spPr bwMode="auto">
          <a:xfrm>
            <a:off x="3419475" y="4652963"/>
            <a:ext cx="374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в) автомобиль Форда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Создани первого автомобиля в России. В России первый автомобиль был сконструирован в 1896 году в Санкт-Петербурге двумя замечательными инженерами: Е.А.Яковлевым и П.А.Фрезе. Трудно поверить, но лишь за год до этого события Генри Форд сконструировал самый первый в мире легковой автомобиль с использованием двигателя внутреннего сгорания. И уже через 10 лет на заводе Лесснера в Санкт-Петербурге освоии серийное производство автомобиле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Основное преимущество ДВС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068638"/>
            <a:ext cx="8715436" cy="11461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независимость от постоянных источников энергии (водных ресурсов, электростанций и т. п.) Именно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обусловило широкое применение ДВС. на транспортных средствах (автомобилях, с.-х. и строительно-дорожных машинах, самоходной военной технике и т. п.).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25538"/>
            <a:ext cx="552767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 descr="i?id=3407909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868863"/>
            <a:ext cx="2386013" cy="1754187"/>
          </a:xfrm>
          <a:prstGeom prst="rect">
            <a:avLst/>
          </a:prstGeom>
          <a:noFill/>
        </p:spPr>
      </p:pic>
      <p:pic>
        <p:nvPicPr>
          <p:cNvPr id="32777" name="Picture 9" descr="i?id=15282309&amp;tov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600"/>
            <a:ext cx="2343150" cy="1749425"/>
          </a:xfrm>
          <a:prstGeom prst="rect">
            <a:avLst/>
          </a:prstGeom>
          <a:noFill/>
        </p:spPr>
      </p:pic>
      <p:pic>
        <p:nvPicPr>
          <p:cNvPr id="32779" name="Picture 11" descr="i?id=12006898&amp;tov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49725"/>
            <a:ext cx="2300287" cy="1762125"/>
          </a:xfrm>
          <a:prstGeom prst="rect">
            <a:avLst/>
          </a:prstGeom>
          <a:noFill/>
        </p:spPr>
      </p:pic>
      <p:pic>
        <p:nvPicPr>
          <p:cNvPr id="32781" name="Picture 13" descr="i?id=57184375&amp;tov=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3525" y="4868863"/>
            <a:ext cx="2530475" cy="175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2211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Раньше природа устрашала человека, а теперь человек устрашает природу.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Жак Ив </a:t>
            </a:r>
            <a:r>
              <a:rPr lang="ru-RU" sz="4000" i="1" dirty="0" err="1" smtClean="0">
                <a:solidFill>
                  <a:schemeClr val="tx1"/>
                </a:solidFill>
              </a:rPr>
              <a:t>Кусто</a:t>
            </a:r>
            <a:r>
              <a:rPr lang="ru-RU" sz="4000" i="1" dirty="0" smtClean="0">
                <a:solidFill>
                  <a:schemeClr val="tx1"/>
                </a:solidFill>
              </a:rPr>
              <a:t>. 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иллюстрации\Анимация\анимация_интернет\техника\1r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371600"/>
          </a:xfrm>
          <a:prstGeom prst="rect">
            <a:avLst/>
          </a:prstGeom>
          <a:noFill/>
        </p:spPr>
      </p:pic>
      <p:pic>
        <p:nvPicPr>
          <p:cNvPr id="2052" name="Picture 4" descr="D:\иллюстрации\Анимация\анимация_интернет\разное\00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857760"/>
            <a:ext cx="2643206" cy="1857388"/>
          </a:xfrm>
          <a:prstGeom prst="rect">
            <a:avLst/>
          </a:prstGeom>
          <a:noFill/>
        </p:spPr>
      </p:pic>
      <p:pic>
        <p:nvPicPr>
          <p:cNvPr id="2054" name="Picture 6" descr="D:\иллюстрации\Анимация\анимация_интернет\разное\00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86322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Двигатель Рудольфа Диз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500462" cy="4595823"/>
          </a:xfrm>
          <a:prstGeom prst="rect">
            <a:avLst/>
          </a:prstGeom>
          <a:noFill/>
        </p:spPr>
      </p:pic>
      <p:pic>
        <p:nvPicPr>
          <p:cNvPr id="73732" name="Picture 4" descr="Двигатель Рудольфа Диз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214710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36339"/>
            <a:ext cx="5000660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дизель – это двигатель внутреннего сгорания, а его автор Рудольф Дизель (1858 – 1913) – знаменитый немецкий конструктор, увековечивший свою фамилию изобретенным им совершенно оригинальной конструкцией силового агрегата, получившего распространение не меньшее, чем обычные, карбюраторные двигатели внутреннего сгорания.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642918"/>
            <a:ext cx="29375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Двигатель Рудольфа Дизеля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Дизельный двигатель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133600"/>
            <a:ext cx="5133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3600"/>
            <a:ext cx="27511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 descr="BD21298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38175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Двигатель Рудольфа Диз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Двигатель Рудольфа Диз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Двигатель Рудольфа Диз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40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Вывод: Я считаю, что автомобили играют большую роль в жизни каждого человека. Ведь они позволяют преодолеть огромные расстояния и перевозить как людей, так и различный груз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AD3813"/>
                </a:solidFill>
              </a:rPr>
              <a:t>Тепловые двигатели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FFFF99"/>
                </a:solidFill>
              </a:rPr>
              <a:t>Тепловые двигатели – необходимый атрибут современной цивилизации. С их помощью вырабатывается около 80% электроэнергии. Без тепловых двигателей невозможно представить современный транспорт. В то же время повсеместное использование тепловых двигателей   связано с отрицательным воздействием на окружающую среду.</a:t>
            </a:r>
          </a:p>
        </p:txBody>
      </p:sp>
    </p:spTree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475163" cy="5995988"/>
          </a:xfrm>
        </p:spPr>
        <p:txBody>
          <a:bodyPr/>
          <a:lstStyle/>
          <a:p>
            <a:pPr algn="ctr"/>
            <a:r>
              <a:rPr lang="ru-RU"/>
              <a:t>«Отнять в настоящее время паровые машины означало бы отнять все источники богатства…»</a:t>
            </a:r>
            <a:br>
              <a:rPr lang="ru-RU"/>
            </a:br>
            <a:r>
              <a:rPr lang="ru-RU" sz="3200"/>
              <a:t>Н.С. Карно</a:t>
            </a:r>
          </a:p>
        </p:txBody>
      </p:sp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49275"/>
            <a:ext cx="39528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15" descr="BD21298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38175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000108"/>
            <a:ext cx="53578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Никола </a:t>
            </a:r>
            <a:r>
              <a:rPr lang="ru-RU" sz="2800" b="1" dirty="0" err="1" smtClean="0">
                <a:solidFill>
                  <a:srgbClr val="C00000"/>
                </a:solidFill>
              </a:rPr>
              <a:t>Леонар</a:t>
            </a:r>
            <a:r>
              <a:rPr lang="ru-RU" sz="2800" b="1" dirty="0" smtClean="0">
                <a:solidFill>
                  <a:srgbClr val="C00000"/>
                </a:solidFill>
              </a:rPr>
              <a:t> Сади Карно.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/>
              <a:t>Французский физик и инженер, создатель теории тепловых двигателей. Из анализа идеального кругового процесса (цикла Карно) впервые установил, что только при переходе тепла от тела нагретого к телу холодному можно получить полезную работу и, наоборот, чтобы передать тепло от холодного тела к нагретому, необходимо затратить работу. Карно высказал положение, что только разность температур обуславливает работу, получаемую при посредстве теплоты. При этом природа работающего вещества в тепловой машине не играет никакой роли (теорема Карно). Позже идеи Карно, изложенные в труде "Размышления о движущей силе огня и о машинах, способных развивать эту силу", послужили основой новой науки - термодинамики.</a:t>
            </a:r>
            <a:endParaRPr lang="ru-RU" dirty="0"/>
          </a:p>
        </p:txBody>
      </p:sp>
      <p:pic>
        <p:nvPicPr>
          <p:cNvPr id="135170" name="Picture 2" descr="Картинка 1 из 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95275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285728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hlink"/>
                </a:solidFill>
              </a:rPr>
              <a:t>Цикл Карно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DE8610"/>
                </a:solidFill>
              </a:rPr>
              <a:t>Замкнутый цикл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Для непрерывного совершения механической работы термодинамический    цикл    теплового   двигателя должен быть замкнутым.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68313" y="2924175"/>
            <a:ext cx="8229600" cy="1584325"/>
          </a:xfrm>
          <a:prstGeom prst="rect">
            <a:avLst/>
          </a:prstGeom>
          <a:noFill/>
          <a:ln w="508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Замкнутый процесс (цикл) – совокупность термодинамических процессов, в результате которых система возвращается в исходное состояние.</a:t>
            </a:r>
          </a:p>
        </p:txBody>
      </p:sp>
    </p:spTree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59241E-6 C -0.13438 0.02753 -0.67344 0.72519 -0.64705 0.83715 C -0.62066 0.94911 0.05035 0.81194 0.15868 0.67245 C 0.26701 0.53296 0.13437 -0.02753 1.11111E-6 3.59241E-6 Z " pathEditMode="relative" ptsTypes="aaaa">
                                      <p:cBhvr>
                                        <p:cTn id="6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  <p:bldP spid="809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Тепловыми двигателями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называют машины, преобразующие внутреннюю энергию топлива в механическую.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83582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Виды тепловых двигателей: Паровые турбины. Газовые турбины. Двигатели внутреннего сгорания. Реактивный двигател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57256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КПД замкнутого цикла. Q1 – количество теплоты полученное от нагревания Q1&gt;Q2 Q2 - количество теплоты отданное холодильнику Q 2&lt;Q 1 A’ = Q 1- |Q 2| - работа совершаемая двигателем за цикл ? &lt; 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9B6E5"/>
                </a:solidFill>
              </a:rPr>
              <a:t>КПД замкнутого цикла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Замкнутые (круговые) процессы используются при работе всех тепловых машин: двигателей внутреннего сгорания, паровых и газовых турбин, холодильных машин. Для оценки эффективности преобразования внутренней энергии газа в механическую работу, совершаемую за цикл, вводится </a:t>
            </a:r>
            <a:r>
              <a:rPr lang="ru-RU" sz="2400" i="1" u="sng" dirty="0" smtClean="0"/>
              <a:t>КПД</a:t>
            </a:r>
            <a:r>
              <a:rPr lang="ru-RU" sz="2400" dirty="0" smtClean="0"/>
              <a:t>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68313" y="4365625"/>
            <a:ext cx="8229600" cy="2206647"/>
          </a:xfrm>
          <a:prstGeom prst="rect">
            <a:avLst/>
          </a:prstGeom>
          <a:noFill/>
          <a:ln w="508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КПД – отношение работы, совершаемой двигателем за цикл, к количеству теплоты, полученному от нагревателя: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</a:t>
            </a:r>
            <a:r>
              <a:rPr lang="ru-RU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η=</a:t>
            </a: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A/Q</a:t>
            </a:r>
            <a:r>
              <a:rPr lang="en-US" sz="66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ru-RU" sz="6600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  <p:bldP spid="819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99"/>
                </a:solidFill>
              </a:rPr>
              <a:t>КПД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В циклическом тепловом двигателе нельзя преобразовать в механическую работу все количество теплоты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ru-RU" dirty="0" smtClean="0">
                <a:solidFill>
                  <a:srgbClr val="00B050"/>
                </a:solidFill>
              </a:rPr>
              <a:t>, получаемое от нагревателя. Некоторое количество теплоты </a:t>
            </a:r>
            <a:r>
              <a:rPr lang="en-US" dirty="0" smtClean="0">
                <a:solidFill>
                  <a:srgbClr val="00B050"/>
                </a:solidFill>
              </a:rPr>
              <a:t>IQ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I </a:t>
            </a:r>
            <a:r>
              <a:rPr lang="ru-RU" dirty="0" smtClean="0">
                <a:solidFill>
                  <a:srgbClr val="00B050"/>
                </a:solidFill>
              </a:rPr>
              <a:t>отдается холодильнику, поэтому работа, совершаемая двигателем за цикл, не может быть больше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dirty="0" smtClean="0">
                <a:solidFill>
                  <a:srgbClr val="C00000"/>
                </a:solidFill>
              </a:rPr>
              <a:t>A= Q</a:t>
            </a:r>
            <a:r>
              <a:rPr lang="en-US" sz="6600" baseline="-25000" dirty="0" smtClean="0">
                <a:solidFill>
                  <a:srgbClr val="C00000"/>
                </a:solidFill>
              </a:rPr>
              <a:t>1</a:t>
            </a:r>
            <a:r>
              <a:rPr lang="en-US" sz="6600" dirty="0" smtClean="0">
                <a:solidFill>
                  <a:srgbClr val="C00000"/>
                </a:solidFill>
              </a:rPr>
              <a:t>- IQ</a:t>
            </a:r>
            <a:r>
              <a:rPr lang="en-US" sz="6600" baseline="-25000" dirty="0" smtClean="0">
                <a:solidFill>
                  <a:srgbClr val="C00000"/>
                </a:solidFill>
              </a:rPr>
              <a:t>2</a:t>
            </a:r>
            <a:r>
              <a:rPr lang="en-US" sz="6600" dirty="0" smtClean="0">
                <a:solidFill>
                  <a:srgbClr val="C00000"/>
                </a:solidFill>
              </a:rPr>
              <a:t>I</a:t>
            </a:r>
            <a:r>
              <a:rPr lang="ru-RU" sz="6600" dirty="0" smtClean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smtClean="0"/>
              <a:t>Учитывая полученное равенство, выражение для КПД можно записать в виде</a:t>
            </a: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611188" y="2852738"/>
            <a:ext cx="8229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ru-RU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889000" y="2917825"/>
            <a:ext cx="68151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η=</a:t>
            </a: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</a:t>
            </a:r>
            <a:r>
              <a:rPr lang="en-US" sz="7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IQ</a:t>
            </a:r>
            <a:r>
              <a:rPr lang="en-US" sz="7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)/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</a:t>
            </a:r>
            <a:r>
              <a:rPr lang="en-US" sz="7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39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/>
      <p:bldP spid="8398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80000"/>
                </a:solidFill>
              </a:rPr>
              <a:t>Цикл Карно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B050"/>
                </a:solidFill>
              </a:rPr>
              <a:t>Французский инженер </a:t>
            </a:r>
            <a:r>
              <a:rPr lang="ru-RU" sz="2600" b="1" i="1" dirty="0" smtClean="0">
                <a:solidFill>
                  <a:srgbClr val="00B050"/>
                </a:solidFill>
              </a:rPr>
              <a:t>Сади Карно</a:t>
            </a:r>
            <a:r>
              <a:rPr lang="ru-RU" sz="2600" dirty="0" smtClean="0">
                <a:solidFill>
                  <a:srgbClr val="00B050"/>
                </a:solidFill>
              </a:rPr>
              <a:t>, выясняя, при каком замкнутом процессе тепловой двигатель будет иметь максимальный КПД, предложил использовать цикл, состоящий из двух изотермических и двух адиабатных процессов. Выбор именно этих процессов обусловлен тем, что работа газа при изотермическом расширении совершается за счет внутренней энергии нагревателя, а при адиабатном процессе за счет внутренней энергии расширяющегося газа. В этом цикле исключен контакт тел с разной температурой, а значит, исключена теплопередача без совершения работы.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8067675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ru-RU" sz="4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Arial"/>
                <a:cs typeface="Arial"/>
              </a:rPr>
              <a:t>Цикл Карно - самый эффективный</a:t>
            </a:r>
          </a:p>
          <a:p>
            <a:r>
              <a:rPr lang="ru-RU" sz="4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Arial"/>
                <a:cs typeface="Arial"/>
              </a:rPr>
              <a:t>(из всех возможных) цикл, </a:t>
            </a:r>
          </a:p>
          <a:p>
            <a:r>
              <a:rPr lang="ru-RU" sz="4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Arial"/>
                <a:cs typeface="Arial"/>
              </a:rPr>
              <a:t>имеющий максимальный КПД.</a:t>
            </a:r>
          </a:p>
        </p:txBody>
      </p:sp>
    </p:spTree>
    <p:custDataLst>
      <p:tags r:id="rId1"/>
    </p:custDataLst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11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0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433388"/>
            <a:ext cx="6580187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25538"/>
            <a:ext cx="4891087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916113"/>
            <a:ext cx="2082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916113"/>
            <a:ext cx="43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852738"/>
            <a:ext cx="82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3357563"/>
            <a:ext cx="2489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6119813" y="4365625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3311525" y="1916113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3671888" y="332105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5364163" y="2816225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320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5988" y="1592263"/>
            <a:ext cx="1282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2924175"/>
            <a:ext cx="762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9225" y="3105150"/>
            <a:ext cx="1308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6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675" y="2024063"/>
            <a:ext cx="50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2613" y="1376363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8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6100" y="3860800"/>
            <a:ext cx="723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3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animBg="1"/>
      <p:bldP spid="93200" grpId="0" animBg="1"/>
      <p:bldP spid="93201" grpId="0" animBg="1"/>
      <p:bldP spid="9320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44563"/>
            <a:ext cx="8229600" cy="15843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Можно найти максимальное значение КПД тепловых двигателей, соответствующее циклу Карно: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47700" y="2997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8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</a:t>
            </a:r>
            <a:r>
              <a:rPr lang="en-US" sz="8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max</a:t>
            </a: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=(</a:t>
            </a:r>
            <a:r>
              <a:rPr 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8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-T</a:t>
            </a:r>
            <a:r>
              <a:rPr lang="en-US" sz="8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)/T</a:t>
            </a:r>
            <a:r>
              <a:rPr lang="en-US" sz="8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ru-RU" sz="8800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8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8" grpId="0"/>
      <p:bldP spid="98308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Коэффициент полезного действия некоторых тепловых машин. Карбюраторный двигатель 25% Дизельный двигатель 38% Реактивный двигатель 30% Паровая турбина 25% Газовая турбина 55%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714348" y="714356"/>
            <a:ext cx="7786742" cy="50167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		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равен КПД идеального теплового двигателя, если температура нагревателя 4550 С, а температура холодильника 2730 С?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Тепловые двигатели КПД тепловых двигателе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1 уровень. Чему равен КПД идеального теплового двигателя, если температура нагревателя 4550 С, а температура холодильника 2730 С? 2 уровень. Тепловой двигатель совершает работу за цикл 100 Дж. Какое количество теплоты получено при этом от нагревателя, если КПД двигателя 20%? 3 уровень. Двигатель получает от нагревателя каждую секунду 7200 Дж теплоты и отдает в холодильник 6400 Дж. Определите КП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Листок самоконтроля. 2.Какой элемент теплового двигателя совершает работу: а) холодильник; б) газ или пар; в) нагреватель; 3. Какие условия необходимы для циклического получения механической работы в тепловом двигателе: а) наличие нагревателя и холодильника; б) наличие рабочего тела и холодильника; в) наличие нагревателя и рабочего тела. 1. Какие устройства относятся к тепловым двигателям: а) преващающие тепловую энергию в механическую; б) электрическую энергию в тепловую; в) внутреннюю энергию в тепловую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Листок самоконтроля. 2.Какой элемент теплового двигателя совершает работу: а) холодильник; б) газ или пар; в) нагреватель; 3. Какие условия необходимы для циклического получения механической работы в тепловом двигателе: а) наличие нагревателя и холодильника; б) наличие рабочего тела и холодильника; в) наличие нагревателя и рабочего тела. 1. Какие устройства относятся к тепловым двигателям: а) преващающие тепловую энергию в механическую; б) электрическую энергию в тепловую; в) внутреннюю энергию в тепловую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661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устройства относятся к тепловым двигателям: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превращающие тепловую энергию в механическую;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электрическую энергию в тепловую;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внутреннюю энергию в тепловую)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элемент теплового двигателя совершает работу: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холодильник;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газ или пар;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нагреватель;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условия необходимы для циклического получения механической работы в тепловом двигателе: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наличие нагревателя и холодильника;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наличие рабочего тела и холодильника;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наличие нагревателя и рабочего тела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теплового двигателя всегда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больше1;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равен 1;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меньше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каком замкнутом процессе тепловой двигатель имеет максимальный КПД: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состоящий из двух изотерм и двух изобар: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состоящий из двух изохор и двух изобар: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состоящий из двух изотерм и двух адиабат.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571480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среды».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3" name="Picture 3" descr="C:\Users\ПК\AppData\Local\Microsoft\Windows\Temporary Internet Files\Content.IE5\P353KEYB\MP9004372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14842" cy="4629160"/>
          </a:xfrm>
          <a:prstGeom prst="rect">
            <a:avLst/>
          </a:prstGeom>
          <a:noFill/>
        </p:spPr>
      </p:pic>
      <p:pic>
        <p:nvPicPr>
          <p:cNvPr id="174085" name="Picture 5" descr="C:\Users\ПК\AppData\Local\Microsoft\Windows\Temporary Internet Files\Content.IE5\S6AI0IQ1\MP9004373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572000" cy="470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Но не стоит забывать, что тепловые двигатели принося пользу человечеству, неблагоприятно влияют на окружающую нас природу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48 из 81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77 из 81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16 из 81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  <p:pic>
        <p:nvPicPr>
          <p:cNvPr id="3" name="Веселые ребята - Автомобил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Использованная литература. http://www.nedelya.ru http://www.statistika.r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3810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Тепловые двигатели и их значение: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-освобождение человека от тяжёлого физического труда;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-удовлетворение жизненных потребностей человека;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-средства передвижения;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-развитие энергетики.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5800" y="2971800"/>
          <a:ext cx="7239000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Вид транспорта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Вид двигателя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Автомобильный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ДВС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Железнодорожный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ДВС, электрический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Водный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ДВС, паровая турбина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Воздушный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Реактивный, турбореактивный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610600" y="6400800"/>
            <a:ext cx="381000" cy="304800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181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К главным источникам загрязнения окружающей среды и потребителям энергоресурсов относятся автомобильный транспорт и инфраструктура автотранспортного комплекса.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Влияние загрязнения атмосферы на живые организмы. Загрязнение атмосферы, видимо, наиболее опасная форма загрязнения окружающей среды, так как дыхание - основа жизни любого организма. Химические вещества, проникая в ткани растения, нарушают обмен веществ, структуру листьев и побегов (рис. 3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Влияние транспорта </a:t>
            </a:r>
            <a:br>
              <a:rPr lang="ru-RU" dirty="0" smtClean="0"/>
            </a:br>
            <a:r>
              <a:rPr lang="ru-RU" dirty="0" smtClean="0"/>
              <a:t>на окружающую среду</a:t>
            </a:r>
            <a:br>
              <a:rPr lang="ru-RU" dirty="0" smtClean="0"/>
            </a:br>
            <a:r>
              <a:rPr lang="ru-RU" dirty="0" smtClean="0"/>
              <a:t> (на атмосферу)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381000" cy="381000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Влияние транспорта </a:t>
            </a:r>
            <a:br>
              <a:rPr lang="ru-RU" dirty="0" smtClean="0"/>
            </a:br>
            <a:r>
              <a:rPr lang="ru-RU" dirty="0" smtClean="0"/>
              <a:t>на окружающую среду</a:t>
            </a:r>
            <a:br>
              <a:rPr lang="ru-RU" dirty="0" smtClean="0"/>
            </a:br>
            <a:r>
              <a:rPr lang="ru-RU" dirty="0" smtClean="0"/>
              <a:t> (на гидросферу)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0118" y="6324600"/>
            <a:ext cx="523882" cy="400764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0" y="1428735"/>
          <a:ext cx="7358116" cy="4500592"/>
        </p:xfrm>
        <a:graphic>
          <a:graphicData uri="http://schemas.openxmlformats.org/drawingml/2006/table">
            <a:tbl>
              <a:tblPr/>
              <a:tblGrid>
                <a:gridCol w="1839529"/>
                <a:gridCol w="1839529"/>
                <a:gridCol w="1839529"/>
                <a:gridCol w="1839529"/>
              </a:tblGrid>
              <a:tr h="1500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Хим. соединения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Грузовики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Легковые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Автобусы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70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20,925 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9,375 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 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О2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 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1,825 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0,74 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 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0,125 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О2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 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 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0,008 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 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 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857224" y="214290"/>
            <a:ext cx="750099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вредных веществ, выбрасываемых в атмосферу одним автомобилем в течение часа (г.).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4" y="928670"/>
          <a:ext cx="7929624" cy="5715039"/>
        </p:xfrm>
        <a:graphic>
          <a:graphicData uri="http://schemas.openxmlformats.org/drawingml/2006/table">
            <a:tbl>
              <a:tblPr/>
              <a:tblGrid>
                <a:gridCol w="1982406"/>
                <a:gridCol w="1982406"/>
                <a:gridCol w="1982406"/>
                <a:gridCol w="1982406"/>
              </a:tblGrid>
              <a:tr h="14909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Компоненты выхлопных газов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Бензиновые двигатели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Дизельные двигатели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15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Оксид углерода СО(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189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Оксид углерода СО 2(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IY)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261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Оксиды азота (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О,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О2)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28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Сажа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785786" y="214290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выхлопных газов бензиновых и дизельных двигателей (г.)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eco-ts.narod.ru/index_clip_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Автомобильный транспорт в России. Каждый автомобиль в среднем выбрасывает в сутки 3,5-4 кг угарного газа,а также азот,серу,сажу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Легковому автомобилю для сгорания 1 кг бензина требуется 2,5 кг кислорода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Это интересно… Оказывается,много выхлопных газов автомобиль выделяет в момент торможения и набора скорост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Экологические последствия работы тепловых двигателей. Парниковый эффект – повышение концентрации углекислого газа (продукт сгорания в нагревателях тепловых машин) в атмосфере. Углекислый газ пропускает видимое и ультрафиолетовое излучение Солнца, но поглощает инфракрасное излучение, идущее в космос от Земли. Это приводит к повышению температуры нижних слоев атмосферы, усилению ураганных ветров и гобальному таянию льдо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В нашей жизни тепловым двигателям отведена огромная роль... Автомобильный транспор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Парниковый эффект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/>
              <a:t>Плюсы: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/>
              <a:t>            </a:t>
            </a:r>
            <a:r>
              <a:rPr lang="ru-RU" sz="2400" dirty="0"/>
              <a:t>Более теплый климат представляется благом, так как могут уменьшится счета за отопление и увеличение продолжительности вегетационного сезона в средних и высоких широтах.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 Увеличение </a:t>
            </a:r>
            <a:r>
              <a:rPr lang="ru-RU" sz="2400" dirty="0" err="1"/>
              <a:t>концетрации</a:t>
            </a:r>
            <a:r>
              <a:rPr lang="ru-RU" sz="2400" dirty="0"/>
              <a:t> диоксида углерода может ускорить фотосинтез.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50" dirty="0"/>
          </a:p>
        </p:txBody>
      </p:sp>
      <p:pic>
        <p:nvPicPr>
          <p:cNvPr id="28675" name="Picture 3" descr="C:\Users\ПК\AppData\Local\Microsoft\Windows\Temporary Internet Files\Content.IE5\S6AI0IQ1\MP9004372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786214" cy="49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786874" cy="67151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           Минусы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1. Если температура на Земле будет продолжать повышаться, это окажет серьезнейшее воздействие на мировой климат. </a:t>
            </a:r>
            <a:br>
              <a:rPr lang="ru-RU" dirty="0" smtClean="0"/>
            </a:br>
            <a:r>
              <a:rPr lang="ru-RU" dirty="0" smtClean="0"/>
              <a:t>2. В тропиках будет выпадать больше осадков, так как дополнительное тепло повысит содержание водяного пара в воздухе. </a:t>
            </a:r>
            <a:br>
              <a:rPr lang="ru-RU" dirty="0" smtClean="0"/>
            </a:br>
            <a:r>
              <a:rPr lang="ru-RU" dirty="0" smtClean="0"/>
              <a:t>3. В засушливых районах дожди станут еще более редкими и они превратятся в пустыни в результате чего людям и животным придется их покинуть. </a:t>
            </a:r>
            <a:br>
              <a:rPr lang="ru-RU" dirty="0" smtClean="0"/>
            </a:br>
            <a:r>
              <a:rPr lang="ru-RU" dirty="0" smtClean="0"/>
              <a:t>4. Температура морей также повысится, что приведет к затоплению низинных областей побережья и к увеличению числа сильных штормов. </a:t>
            </a:r>
            <a:br>
              <a:rPr lang="ru-RU" dirty="0" smtClean="0"/>
            </a:br>
            <a:r>
              <a:rPr lang="ru-RU" dirty="0" smtClean="0"/>
              <a:t>5. Повышение температуры на Земле может вызвать поднятие уровня моря так как:</a:t>
            </a:r>
            <a:br>
              <a:rPr lang="ru-RU" dirty="0" smtClean="0"/>
            </a:br>
            <a:r>
              <a:rPr lang="ru-RU" dirty="0" smtClean="0"/>
              <a:t>а) вода, нагреваясь становится менее плотной и расширяется, расширение морской воды приведет к общему повышению уровня моря;</a:t>
            </a:r>
            <a:br>
              <a:rPr lang="ru-RU" dirty="0" smtClean="0"/>
            </a:br>
            <a:r>
              <a:rPr lang="ru-RU" dirty="0" smtClean="0"/>
              <a:t>б) повышение температуры может растопить часть многолетних льдов, покрывающих некоторые районы суши, например, Антарктиду или высокие горные цепи. </a:t>
            </a:r>
            <a:br>
              <a:rPr lang="ru-RU" dirty="0" smtClean="0"/>
            </a:br>
            <a:r>
              <a:rPr lang="ru-RU" dirty="0" smtClean="0"/>
              <a:t>Образовавшаяся вода в конечном итоге стечет в моря, повысив их уровень. Следует, однако, заметить, что таяние льда, плавающего в морях, не вызовет повышение уровня моря. Ледяной покров Арктики представляет собой огромный слой плавучего льда. Подобно Антарктиде, Арктика также окружена множеством айсбергов. Климатологи подсчитали, что если растают гренландские и антарктические ледники, уровень Мирового океана повысится на 70-80 м. </a:t>
            </a:r>
            <a:br>
              <a:rPr lang="ru-RU" dirty="0" smtClean="0"/>
            </a:br>
            <a:r>
              <a:rPr lang="ru-RU" dirty="0" smtClean="0"/>
              <a:t>6. Сократятся жилые земли. </a:t>
            </a:r>
            <a:br>
              <a:rPr lang="ru-RU" dirty="0" smtClean="0"/>
            </a:br>
            <a:r>
              <a:rPr lang="ru-RU" dirty="0" smtClean="0"/>
              <a:t>7. Нарушится </a:t>
            </a:r>
            <a:r>
              <a:rPr lang="ru-RU" dirty="0" err="1" smtClean="0"/>
              <a:t>водосолевой</a:t>
            </a:r>
            <a:r>
              <a:rPr lang="ru-RU" dirty="0" smtClean="0"/>
              <a:t> баланс океанов. </a:t>
            </a:r>
            <a:br>
              <a:rPr lang="ru-RU" dirty="0" smtClean="0"/>
            </a:br>
            <a:r>
              <a:rPr lang="ru-RU" dirty="0" smtClean="0"/>
              <a:t>8. Изменятся траектории движения циклонов и антициклонов. </a:t>
            </a:r>
            <a:br>
              <a:rPr lang="ru-RU" dirty="0" smtClean="0"/>
            </a:br>
            <a:r>
              <a:rPr lang="ru-RU" dirty="0" smtClean="0"/>
              <a:t>9. Если температура на Земле повысится, многие животные не смогут адаптироваться к климатическим изменениям. Многие растения погибнут от недостатка влаги и животным придется переселится в другие места в поисках пищи и воды. Если повышение температуры приведет к гибели многих растений, то вслед за ними вымрут и многие виды животных.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Парниковый эффек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Парниковый эффек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Воздействие парникового эффекта. К оглавлению. Наводнения. Засухи. Ураганы. Тайфун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4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Пути сокращения темпов парникового эффекта. Развитие альтернативной энергетики Предотвращение вырубки лесов, увеличение лесных массивов Установка на промышленных предприятиях дополнительных фильтров для минимизации выброса в атмосферу вредных газов Энергосбережение Заключение международных соглашений об охране окружающей среды. К оглавлению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800" dirty="0">
                <a:solidFill>
                  <a:srgbClr val="00B050"/>
                </a:solidFill>
              </a:rPr>
              <a:t>Пути решения экологических проблем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уменьшить потребление ископаемого топлива. Резко сократить использование угля и нефти, которые выделяют на 60 % больше диоксида углерода на единицу производимой энергии, чем любое другое ископаемое топливо в целом;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использовать вещества (фильтры, катализаторы) для удаления диоксида углерода из выброса дымовых труб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углесжигающих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электростанций и заводских топок, а также автомобильных выхлопов;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повысить энергетический коэффициент полезного действия;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требовать чтобы в новых домах использовались более эффективные системы отопления и охлаждения;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увеличить использование солнечной, ветровой и геотермальной энергии;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существенно замедлить вырубку и деградацию лесных массивов;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удалить с прибрежных территорий резервуары для хранения опасных веществ;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расширить площади существующих заповедников и парков;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создать законы, обеспечивающие предупреждение глобального потепления;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выявлять причины глобального потепления, наблюдать за ними и устранять их последствия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Экологическое прогнозирование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5429288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Увеличить зеленую зону  . 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обеспечивать равномерное движение машин на улице, предотвращая заторы, задержки на перекрестках, когда автомобиль стоит, вхолостую расходуя горючее, и загрязняет воздух отработанными газами.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предельной скорости 60 км/ч. При ее уменьшении и увеличении  вредные выброса увеличиваются в 2 раза.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Проводить экологическое просвещение населения: каждый водитель должен знать, что причина дымления автомобиля – неисправность двигателя,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неотлаженность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системы питания или зажигания. Только за счет правильной регулировки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автодвигателей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выброс вредных веществ в атмосферу  можно уменьшить до 5 раз.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 последние годы охране окружающей среды во всех странах мира уделяется большое внимание.</a:t>
            </a:r>
          </a:p>
          <a:p>
            <a:r>
              <a:rPr lang="ru-RU" sz="2800" dirty="0" smtClean="0"/>
              <a:t>Для этого необходимо обеспечить:</a:t>
            </a:r>
          </a:p>
          <a:p>
            <a:pPr lvl="1"/>
            <a:r>
              <a:rPr lang="ru-RU" sz="2800" dirty="0" smtClean="0"/>
              <a:t>более полное сгорание топлива;</a:t>
            </a:r>
          </a:p>
          <a:p>
            <a:pPr lvl="1"/>
            <a:r>
              <a:rPr lang="ru-RU" sz="2800" dirty="0" smtClean="0"/>
              <a:t>более тщательную очистку газов, выделяющихся двигателями внутреннего сгорания;</a:t>
            </a:r>
          </a:p>
          <a:p>
            <a:pPr lvl="1"/>
            <a:r>
              <a:rPr lang="ru-RU" sz="2800" dirty="0" smtClean="0"/>
              <a:t>поиск более «чистого» продукта. Ведутся большие исследовательские работы по созданию водородного двигателя, в процессе работы которого в атмосферу не выбрасываются вредные газы.</a:t>
            </a:r>
          </a:p>
          <a:p>
            <a:r>
              <a:rPr lang="ru-RU" sz="2800" dirty="0" smtClean="0"/>
              <a:t>Перспективными  с точки зрения экологии являются электромобили, в которых вместо бензиновых двигателей используется электродвигатель.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8 из 32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Железнодорожный транспор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Пути решения экологических проблем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47800"/>
            <a:ext cx="8915400" cy="615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1.Разработка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средств защиты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атмосферы и гидросферы</a:t>
            </a:r>
          </a:p>
          <a:p>
            <a:r>
              <a:rPr lang="ru-RU" sz="3200" dirty="0" smtClean="0"/>
              <a:t>а)уменьшение количества светофоров</a:t>
            </a:r>
          </a:p>
          <a:p>
            <a:r>
              <a:rPr lang="ru-RU" sz="3200" dirty="0" smtClean="0"/>
              <a:t>б)создание более качественного топлива</a:t>
            </a:r>
          </a:p>
          <a:p>
            <a:r>
              <a:rPr lang="ru-RU" sz="3200" dirty="0" smtClean="0"/>
              <a:t>в)создание эффективных фильтров</a:t>
            </a:r>
          </a:p>
          <a:p>
            <a:r>
              <a:rPr lang="ru-RU" sz="3200" dirty="0" smtClean="0"/>
              <a:t>г)применение дизелей вместо карбюраторных ДВС</a:t>
            </a:r>
          </a:p>
          <a:p>
            <a:r>
              <a:rPr lang="ru-RU" sz="3200" dirty="0" err="1" smtClean="0"/>
              <a:t>д</a:t>
            </a:r>
            <a:r>
              <a:rPr lang="ru-RU" sz="3200" dirty="0" smtClean="0"/>
              <a:t>)уменьшение скорости движения</a:t>
            </a:r>
          </a:p>
          <a:p>
            <a:r>
              <a:rPr lang="ru-RU" sz="3200" dirty="0" smtClean="0"/>
              <a:t>е)получение добавок, способствующих более полному сгоранию топлива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6" name="Управляющая кнопка: назад 5">
            <a:hlinkClick r:id="" action="ppaction://hlinkshowjump?jump=nextslide" highlightClick="1"/>
          </p:cNvPr>
          <p:cNvSpPr/>
          <p:nvPr/>
        </p:nvSpPr>
        <p:spPr>
          <a:xfrm rot="10800000">
            <a:off x="8458200" y="6400800"/>
            <a:ext cx="381000" cy="304800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8458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+mj-lt"/>
              </a:rPr>
              <a:t>Пути решения экологических проблем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i="1" dirty="0" smtClean="0">
                <a:latin typeface="+mj-lt"/>
                <a:cs typeface="Times New Roman" pitchFamily="18" charset="0"/>
              </a:rPr>
              <a:t>2.Создание и применение </a:t>
            </a:r>
            <a:r>
              <a:rPr lang="ru-RU" sz="3200" b="1" i="1" dirty="0" smtClean="0">
                <a:latin typeface="+mj-lt"/>
                <a:cs typeface="Times New Roman" pitchFamily="18" charset="0"/>
              </a:rPr>
              <a:t>новых двигателей</a:t>
            </a:r>
            <a:r>
              <a:rPr lang="ru-RU" sz="3200" dirty="0" smtClean="0">
                <a:latin typeface="+mj-lt"/>
              </a:rPr>
              <a:t/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а) электродвигатели</a:t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б)двигатели на водороде</a:t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в)двигатели на альтернативном топливе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иллюстрации\Анимация\анимация_интернет\техника\4l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62400"/>
            <a:ext cx="6047613" cy="698373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458200" y="6400800"/>
            <a:ext cx="381000" cy="304800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Кроме того при использовании сернистых бензинов в отходящие газы могут входить оксиды серы, при применении этилированных бензинов — свинец (Тетраэтилсвинец), бром, хлор, их соединения. Считается, что аэрозоли галоидных соединений свинца могут подвергаться каталитическим и фотохимическим превращениям, участвуя в образовании смог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Пути решения экологических проблем. Перевод двигателя внутреннего сгорания на газообразное топливо. Существующий многолетний опыт эксплуатации автомобиля на пропан-бутановых смесях показывает огромный экологический эффект. В автомобильных выбросах резко снижается количество угарного газа, тяжелых металлов и углеводородо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Загрязнение окружающей среды свинцом. Однако основным источником загрязнения атмосферного воздуха свинцом в РФ является автотранспорт, использующий свинецсодержащий бензин. Ежегодно автомобильный парк выбрасывает в атмосферу 10 млрд. абсолютно смертельных доз свинца или 250 килотонн металла в весовых единицах. Так, общее количество свинца, выбрасываемое в воздух в результате сгорания топлива в двиателях, в 1997 году составило 301 килотонну, или примерно две – три смертельные дозы на человека в го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08175" y="549275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</a:rPr>
              <a:t>Пути решения проблемы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4282" y="1052513"/>
            <a:ext cx="8715436" cy="468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создание новых двигателей, использующих экологически чистые продукты; 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разработка средств защиты атмосферы и гидросферы; 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хорошая организация общественного транспорта и более строгие требования к экологическим характеристикам автомобиля;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контроль со стороны службы ГИБДД, призванной контролировать техническое состояние автомобиля, должен быть ужесточен;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повышение налога за использование старых  автомобилей;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увеличение налогов за пользование дорогами, местами парковок, гаражами;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улучшение качества дорожного полотна;</a:t>
            </a:r>
          </a:p>
          <a:p>
            <a:pPr algn="just">
              <a:lnSpc>
                <a:spcPct val="125000"/>
              </a:lnSpc>
              <a:buFontTx/>
              <a:buChar char="•"/>
            </a:pPr>
            <a:r>
              <a:rPr lang="ru-RU" sz="2000" dirty="0"/>
              <a:t>увеличение количества зеленых насаждений на оживленных улицах и магистралях.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93 из 32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Одним из радикальных путей снижения негативного влияния автомобиля на экологию города является использование электрического транспорта. Сегодня принципиально важно не противопоставлять электромобили традиционным автомобилям, а найти им специфическое, «посильное» применени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Электромобил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9 из 7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1676</Words>
  <Application>Microsoft Office PowerPoint</Application>
  <PresentationFormat>Экран (4:3)</PresentationFormat>
  <Paragraphs>244</Paragraphs>
  <Slides>105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6" baseType="lpstr">
      <vt:lpstr>Тема Office</vt:lpstr>
      <vt:lpstr>Слайд 7</vt:lpstr>
      <vt:lpstr>Слайд 8</vt:lpstr>
      <vt:lpstr>Слайд 9</vt:lpstr>
      <vt:lpstr>Раньше природа устрашала человека, а теперь человек устрашает природу. Жак Ив Кусто. </vt:lpstr>
      <vt:lpstr>Слайд 11</vt:lpstr>
      <vt:lpstr>Слайд 12</vt:lpstr>
      <vt:lpstr>Тепловые двигатели и их значение: -освобождение человека от тяжёлого физического труда; -удовлетворение жизненных потребностей человека; -средства передвижения; -развитие энергетики.  </vt:lpstr>
      <vt:lpstr>Слайд 14</vt:lpstr>
      <vt:lpstr>Слайд 15</vt:lpstr>
      <vt:lpstr>Слайд 16</vt:lpstr>
      <vt:lpstr>Слайд 17</vt:lpstr>
      <vt:lpstr>Виды транспорта</vt:lpstr>
      <vt:lpstr>Схема теплового двигателя</vt:lpstr>
      <vt:lpstr>Слайд 20</vt:lpstr>
      <vt:lpstr>Состав теплового двигателя ( Николя Сади Карно)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Двигатель внутреннего сгорания  - тепловой двигатель, в котором химическая энергия топлива, сгорающего в рабочей полости, преобразуется в механическую работу.</vt:lpstr>
      <vt:lpstr>Слайд 37</vt:lpstr>
      <vt:lpstr>Слайд 38</vt:lpstr>
      <vt:lpstr>Устройство двигателя внутреннего сгорания</vt:lpstr>
      <vt:lpstr>Двигатели внутреннего сгорания двухтактные                                  четырехтактные</vt:lpstr>
      <vt:lpstr>Слайд 41</vt:lpstr>
      <vt:lpstr>Слайд 42</vt:lpstr>
      <vt:lpstr>Слайд 43</vt:lpstr>
      <vt:lpstr>Слайд 44</vt:lpstr>
      <vt:lpstr>Основное преимущество ДВС</vt:lpstr>
      <vt:lpstr>Слайд 46</vt:lpstr>
      <vt:lpstr>Дизельный двигатель</vt:lpstr>
      <vt:lpstr>Слайд 48</vt:lpstr>
      <vt:lpstr>Слайд 49</vt:lpstr>
      <vt:lpstr>Слайд 50</vt:lpstr>
      <vt:lpstr>Слайд 51</vt:lpstr>
      <vt:lpstr>Тепловые двигатели</vt:lpstr>
      <vt:lpstr>«Отнять в настоящее время паровые машины означало бы отнять все источники богатства…» Н.С. Карно</vt:lpstr>
      <vt:lpstr>Слайд 54</vt:lpstr>
      <vt:lpstr>Замкнутый цикл</vt:lpstr>
      <vt:lpstr>Слайд 56</vt:lpstr>
      <vt:lpstr>КПД замкнутого цикла</vt:lpstr>
      <vt:lpstr>КПД</vt:lpstr>
      <vt:lpstr>Учитывая полученное равенство, выражение для КПД можно записать в виде</vt:lpstr>
      <vt:lpstr>Цикл Карно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Влияние транспорта  на окружающую среду  (на атмосферу)</vt:lpstr>
      <vt:lpstr>Влияние транспорта  на окружающую среду  (на гидросферу)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Парниковый эффект</vt:lpstr>
      <vt:lpstr>Слайд 87</vt:lpstr>
      <vt:lpstr>Слайд 88</vt:lpstr>
      <vt:lpstr>Слайд 89</vt:lpstr>
      <vt:lpstr>Слайд 90</vt:lpstr>
      <vt:lpstr>Слайд 91</vt:lpstr>
      <vt:lpstr>Пути решения экологических проблем</vt:lpstr>
      <vt:lpstr>Экологическое прогнозирование</vt:lpstr>
      <vt:lpstr>Слайд 94</vt:lpstr>
      <vt:lpstr>Слайд 95</vt:lpstr>
      <vt:lpstr>Пути решения экологических проблем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93</cp:revision>
  <dcterms:created xsi:type="dcterms:W3CDTF">2012-03-17T16:22:05Z</dcterms:created>
  <dcterms:modified xsi:type="dcterms:W3CDTF">2012-08-10T04:02:48Z</dcterms:modified>
</cp:coreProperties>
</file>